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6858000" cx="9144000"/>
  <p:notesSz cx="7315200" cy="9601200"/>
  <p:embeddedFontLst>
    <p:embeddedFont>
      <p:font typeface="Corsiva"/>
      <p:regular r:id="rId67"/>
      <p:bold r:id="rId68"/>
      <p:italic r:id="rId69"/>
      <p:boldItalic r:id="rId70"/>
    </p:embeddedFont>
    <p:embeddedFont>
      <p:font typeface="Tahoma"/>
      <p:regular r:id="rId71"/>
      <p:bold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Tahoma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Tahoma-regular.fntdata"/><Relationship Id="rId70" Type="http://schemas.openxmlformats.org/officeDocument/2006/relationships/font" Target="fonts/Corsiva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orsiva-bold.fntdata"/><Relationship Id="rId23" Type="http://schemas.openxmlformats.org/officeDocument/2006/relationships/slide" Target="slides/slide17.xml"/><Relationship Id="rId67" Type="http://schemas.openxmlformats.org/officeDocument/2006/relationships/font" Target="fonts/Corsiva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orsiva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1" name="Google Shape;281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p1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4" name="Google Shape;414;p2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p2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1" name="Google Shape;441;p2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2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1" name="Google Shape;451;p2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2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6" name="Google Shape;496;p2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2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6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3" name="Google Shape;503;p2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2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9" name="Google Shape;519;p28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2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6" name="Google Shape;526;p29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Google Shape;527;p2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3" name="Google Shape;533;p30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3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1" name="Google Shape;571;p31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3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8" name="Google Shape;608;p32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9" name="Google Shape;609;p3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5" name="Google Shape;615;p33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6" name="Google Shape;616;p3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2" name="Google Shape;622;p34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Google Shape;623;p3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5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30" name="Google Shape;630;p3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Google Shape;631;p3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7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3" name="Google Shape;643;p3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Google Shape;644;p3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5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5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5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5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6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4" name="Google Shape;244;p7:notes"/>
          <p:cNvSpPr/>
          <p:nvPr>
            <p:ph idx="2" type="sldImg"/>
          </p:nvPr>
        </p:nvSpPr>
        <p:spPr>
          <a:xfrm>
            <a:off x="1258887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ctrTitle"/>
          </p:nvPr>
        </p:nvSpPr>
        <p:spPr>
          <a:xfrm>
            <a:off x="2455863" y="596900"/>
            <a:ext cx="6192837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"/>
          <p:cNvSpPr txBox="1"/>
          <p:nvPr>
            <p:ph idx="1" type="subTitle"/>
          </p:nvPr>
        </p:nvSpPr>
        <p:spPr>
          <a:xfrm>
            <a:off x="2489200" y="4279900"/>
            <a:ext cx="61468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b="1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14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14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7" name="Google Shape;187;p1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"/>
          <p:cNvSpPr txBox="1"/>
          <p:nvPr>
            <p:ph idx="2" type="body"/>
          </p:nvPr>
        </p:nvSpPr>
        <p:spPr>
          <a:xfrm>
            <a:off x="4648200" y="1600200"/>
            <a:ext cx="4038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5"/>
          <p:cNvSpPr txBox="1"/>
          <p:nvPr>
            <p:ph idx="2" type="body"/>
          </p:nvPr>
        </p:nvSpPr>
        <p:spPr>
          <a:xfrm>
            <a:off x="4648200" y="1600200"/>
            <a:ext cx="4038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2 Content" type="txAndTwoObj">
  <p:cSld name="TEXT_AND_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7"/>
          <p:cNvSpPr txBox="1"/>
          <p:nvPr>
            <p:ph idx="2" type="body"/>
          </p:nvPr>
        </p:nvSpPr>
        <p:spPr>
          <a:xfrm>
            <a:off x="4648200" y="1600200"/>
            <a:ext cx="4038600" cy="215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7"/>
          <p:cNvSpPr txBox="1"/>
          <p:nvPr>
            <p:ph idx="3" type="body"/>
          </p:nvPr>
        </p:nvSpPr>
        <p:spPr>
          <a:xfrm>
            <a:off x="4648200" y="3903663"/>
            <a:ext cx="4038600" cy="215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 rot="5400000">
            <a:off x="4782343" y="1694657"/>
            <a:ext cx="6437313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 rot="5400000">
            <a:off x="134144" y="-515143"/>
            <a:ext cx="6437313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 rot="5400000">
            <a:off x="2343944" y="-286544"/>
            <a:ext cx="445611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9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1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2" name="Google Shape;162;p1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1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5944" y="-79048"/>
            <a:ext cx="9413513" cy="6937048"/>
            <a:chOff x="-16" y="-50"/>
            <a:chExt cx="5930" cy="4370"/>
          </a:xfrm>
        </p:grpSpPr>
        <p:grpSp>
          <p:nvGrpSpPr>
            <p:cNvPr id="11" name="Google Shape;11;p1"/>
            <p:cNvGrpSpPr/>
            <p:nvPr/>
          </p:nvGrpSpPr>
          <p:grpSpPr>
            <a:xfrm rot="-240000">
              <a:off x="3278" y="33"/>
              <a:ext cx="2506" cy="3810"/>
              <a:chOff x="2606" y="571"/>
              <a:chExt cx="2506" cy="3810"/>
            </a:xfrm>
          </p:grpSpPr>
          <p:sp>
            <p:nvSpPr>
              <p:cNvPr id="12" name="Google Shape;12;p1"/>
              <p:cNvSpPr/>
              <p:nvPr/>
            </p:nvSpPr>
            <p:spPr>
              <a:xfrm flipH="1" rot="1440000">
                <a:off x="3534" y="778"/>
                <a:ext cx="1333" cy="1485"/>
              </a:xfrm>
              <a:custGeom>
                <a:rect b="b" l="l" r="r" t="t"/>
                <a:pathLst>
                  <a:path extrusionOk="0" h="666" w="59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 flipH="1" rot="1440000">
                <a:off x="4029" y="1802"/>
                <a:ext cx="571" cy="531"/>
              </a:xfrm>
              <a:custGeom>
                <a:rect b="b" l="l" r="r" t="t"/>
                <a:pathLst>
                  <a:path extrusionOk="0" h="237" w="25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 flipH="1" rot="1440000">
                <a:off x="3639" y="2167"/>
                <a:ext cx="277" cy="249"/>
              </a:xfrm>
              <a:custGeom>
                <a:rect b="b" l="l" r="r" t="t"/>
                <a:pathLst>
                  <a:path extrusionOk="0" h="110" w="124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 flipH="1" rot="1440000">
                <a:off x="3979" y="977"/>
                <a:ext cx="245" cy="347"/>
              </a:xfrm>
              <a:custGeom>
                <a:rect b="b" l="l" r="r" t="t"/>
                <a:pathLst>
                  <a:path extrusionOk="0" h="156" w="109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 flipH="1" rot="1440000">
                <a:off x="3845" y="2207"/>
                <a:ext cx="103" cy="209"/>
              </a:xfrm>
              <a:custGeom>
                <a:rect b="b" l="l" r="r" t="t"/>
                <a:pathLst>
                  <a:path extrusionOk="0" h="94" w="46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 flipH="1" rot="1440000">
                <a:off x="3895" y="1325"/>
                <a:ext cx="120" cy="90"/>
              </a:xfrm>
              <a:custGeom>
                <a:rect b="b" l="l" r="r" t="t"/>
                <a:pathLst>
                  <a:path extrusionOk="0" h="40" w="54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 flipH="1" rot="1440000">
                <a:off x="3010" y="2344"/>
                <a:ext cx="330" cy="2059"/>
              </a:xfrm>
              <a:custGeom>
                <a:rect b="b" l="l" r="r" t="t"/>
                <a:pathLst>
                  <a:path extrusionOk="0" h="704" w="149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9" name="Google Shape;19;p1"/>
            <p:cNvSpPr/>
            <p:nvPr/>
          </p:nvSpPr>
          <p:spPr>
            <a:xfrm flipH="1" rot="420000">
              <a:off x="22" y="1957"/>
              <a:ext cx="323" cy="649"/>
            </a:xfrm>
            <a:custGeom>
              <a:rect b="b" l="l" r="r" t="t"/>
              <a:pathLst>
                <a:path extrusionOk="0" h="217" w="128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68" y="1260"/>
              <a:ext cx="1259" cy="1532"/>
            </a:xfrm>
            <a:custGeom>
              <a:rect b="b" l="l" r="r" t="t"/>
              <a:pathLst>
                <a:path extrusionOk="0" h="1532" w="1259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0" y="2610"/>
              <a:ext cx="801" cy="459"/>
            </a:xfrm>
            <a:custGeom>
              <a:rect b="b" l="l" r="r" t="t"/>
              <a:pathLst>
                <a:path extrusionOk="0" h="459" w="801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 flipH="1" rot="420000">
              <a:off x="898" y="2855"/>
              <a:ext cx="354" cy="464"/>
            </a:xfrm>
            <a:custGeom>
              <a:rect b="b" l="l" r="r" t="t"/>
              <a:pathLst>
                <a:path extrusionOk="0" h="132" w="117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 flipH="1" rot="420000">
              <a:off x="799" y="2979"/>
              <a:ext cx="87" cy="274"/>
            </a:xfrm>
            <a:custGeom>
              <a:rect b="b" l="l" r="r" t="t"/>
              <a:pathLst>
                <a:path extrusionOk="0" h="77" w="29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190" y="3273"/>
              <a:ext cx="1108" cy="1047"/>
            </a:xfrm>
            <a:custGeom>
              <a:rect b="b" l="l" r="r" t="t"/>
              <a:pathLst>
                <a:path extrusionOk="0" h="1047" w="1108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5" name="Google Shape;25;p1"/>
            <p:cNvGrpSpPr/>
            <p:nvPr/>
          </p:nvGrpSpPr>
          <p:grpSpPr>
            <a:xfrm rot="318000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9" name="Google Shape;29;p1"/>
            <p:cNvGrpSpPr/>
            <p:nvPr/>
          </p:nvGrpSpPr>
          <p:grpSpPr>
            <a:xfrm rot="-672000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0" name="Google Shape;30;p1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3" name="Google Shape;33;p1"/>
            <p:cNvGrpSpPr/>
            <p:nvPr/>
          </p:nvGrpSpPr>
          <p:grpSpPr>
            <a:xfrm rot="852000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4" name="Google Shape;34;p1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7" name="Google Shape;37;p1"/>
            <p:cNvGrpSpPr/>
            <p:nvPr/>
          </p:nvGrpSpPr>
          <p:grpSpPr>
            <a:xfrm flipH="1" rot="4140000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8" name="Google Shape;38;p1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41" name="Google Shape;41;p1"/>
            <p:cNvGrpSpPr/>
            <p:nvPr/>
          </p:nvGrpSpPr>
          <p:grpSpPr>
            <a:xfrm flipH="1" rot="10020000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2" name="Google Shape;42;p1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5" name="Google Shape;45;p1"/>
            <p:cNvSpPr/>
            <p:nvPr/>
          </p:nvSpPr>
          <p:spPr>
            <a:xfrm>
              <a:off x="1217" y="2"/>
              <a:ext cx="862" cy="886"/>
            </a:xfrm>
            <a:custGeom>
              <a:rect b="b" l="l" r="r" t="t"/>
              <a:pathLst>
                <a:path extrusionOk="0" h="886" w="862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flipH="1" rot="-960000">
              <a:off x="2158" y="102"/>
              <a:ext cx="681" cy="593"/>
            </a:xfrm>
            <a:custGeom>
              <a:rect b="b" l="l" r="r" t="t"/>
              <a:pathLst>
                <a:path extrusionOk="0" h="237" w="25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flipH="1" rot="-960000">
              <a:off x="1997" y="858"/>
              <a:ext cx="330" cy="278"/>
            </a:xfrm>
            <a:custGeom>
              <a:rect b="b" l="l" r="r" t="t"/>
              <a:pathLst>
                <a:path extrusionOk="0" h="110" w="124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flipH="1" rot="-960000">
              <a:off x="2224" y="808"/>
              <a:ext cx="123" cy="233"/>
            </a:xfrm>
            <a:custGeom>
              <a:rect b="b" l="l" r="r" t="t"/>
              <a:pathLst>
                <a:path extrusionOk="0" h="94" w="46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603" y="0"/>
              <a:ext cx="124" cy="121"/>
            </a:xfrm>
            <a:custGeom>
              <a:rect b="b" l="l" r="r" t="t"/>
              <a:pathLst>
                <a:path extrusionOk="0" h="121" w="124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 flipH="1" rot="-960000">
              <a:off x="2173" y="1238"/>
              <a:ext cx="393" cy="2300"/>
            </a:xfrm>
            <a:custGeom>
              <a:rect b="b" l="l" r="r" t="t"/>
              <a:pathLst>
                <a:path extrusionOk="0" h="704" w="149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0" y="1848"/>
              <a:ext cx="36" cy="132"/>
            </a:xfrm>
            <a:custGeom>
              <a:rect b="b" l="l" r="r" t="t"/>
              <a:pathLst>
                <a:path extrusionOk="0" h="132" w="36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2" name="Google Shape;52;p1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182507" y="-91300"/>
            <a:ext cx="3205025" cy="6947711"/>
            <a:chOff x="-115" y="-58"/>
            <a:chExt cx="2019" cy="4377"/>
          </a:xfrm>
        </p:grpSpPr>
        <p:sp>
          <p:nvSpPr>
            <p:cNvPr id="65" name="Google Shape;65;p3"/>
            <p:cNvSpPr/>
            <p:nvPr/>
          </p:nvSpPr>
          <p:spPr>
            <a:xfrm>
              <a:off x="-5" y="3262"/>
              <a:ext cx="472" cy="802"/>
            </a:xfrm>
            <a:custGeom>
              <a:rect b="b" l="l" r="r" t="t"/>
              <a:pathLst>
                <a:path extrusionOk="0" h="802" w="47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4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66" name="Google Shape;66;p3"/>
            <p:cNvGrpSpPr/>
            <p:nvPr/>
          </p:nvGrpSpPr>
          <p:grpSpPr>
            <a:xfrm flipH="1" rot="-6600000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0" name="Google Shape;70;p3"/>
            <p:cNvSpPr/>
            <p:nvPr/>
          </p:nvSpPr>
          <p:spPr>
            <a:xfrm>
              <a:off x="90" y="1736"/>
              <a:ext cx="710" cy="768"/>
            </a:xfrm>
            <a:custGeom>
              <a:rect b="b" l="l" r="r" t="t"/>
              <a:pathLst>
                <a:path extrusionOk="0" h="768" w="710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1" name="Google Shape;71;p3"/>
            <p:cNvGrpSpPr/>
            <p:nvPr/>
          </p:nvGrpSpPr>
          <p:grpSpPr>
            <a:xfrm rot="360000">
              <a:off x="-26" y="1708"/>
              <a:ext cx="1840" cy="1808"/>
              <a:chOff x="23" y="2769"/>
              <a:chExt cx="937" cy="865"/>
            </a:xfrm>
          </p:grpSpPr>
          <p:sp>
            <p:nvSpPr>
              <p:cNvPr id="72" name="Google Shape;72;p3"/>
              <p:cNvSpPr/>
              <p:nvPr/>
            </p:nvSpPr>
            <p:spPr>
              <a:xfrm flipH="1" rot="420000">
                <a:off x="125" y="2787"/>
                <a:ext cx="313" cy="303"/>
              </a:xfrm>
              <a:custGeom>
                <a:rect b="b" l="l" r="r" t="t"/>
                <a:pathLst>
                  <a:path extrusionOk="0" h="210" w="217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 flipH="1" rot="420000">
                <a:off x="41" y="2843"/>
                <a:ext cx="262" cy="308"/>
              </a:xfrm>
              <a:custGeom>
                <a:rect b="b" l="l" r="r" t="t"/>
                <a:pathLst>
                  <a:path extrusionOk="0" h="213" w="182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 rot="420000">
                <a:off x="121" y="2907"/>
                <a:ext cx="93" cy="156"/>
              </a:xfrm>
              <a:custGeom>
                <a:rect b="b" l="l" r="r" t="t"/>
                <a:pathLst>
                  <a:path extrusionOk="0" h="217" w="128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flipH="1" rot="420000">
                <a:off x="313" y="3110"/>
                <a:ext cx="85" cy="93"/>
              </a:xfrm>
              <a:custGeom>
                <a:rect b="b" l="l" r="r" t="t"/>
                <a:pathLst>
                  <a:path extrusionOk="0" h="132" w="117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flipH="1" rot="420000">
                <a:off x="289" y="3135"/>
                <a:ext cx="21" cy="55"/>
              </a:xfrm>
              <a:custGeom>
                <a:rect b="b" l="l" r="r" t="t"/>
                <a:pathLst>
                  <a:path extrusionOk="0" h="77" w="29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77" name="Google Shape;77;p3"/>
              <p:cNvGrpSpPr/>
              <p:nvPr/>
            </p:nvGrpSpPr>
            <p:grpSpPr>
              <a:xfrm flipH="1" rot="-10680000">
                <a:off x="324" y="3189"/>
                <a:ext cx="629" cy="434"/>
                <a:chOff x="-378" y="1701"/>
                <a:chExt cx="629" cy="434"/>
              </a:xfrm>
            </p:grpSpPr>
            <p:sp>
              <p:nvSpPr>
                <p:cNvPr id="78" name="Google Shape;78;p3"/>
                <p:cNvSpPr/>
                <p:nvPr/>
              </p:nvSpPr>
              <p:spPr>
                <a:xfrm rot="4200000">
                  <a:off x="-242" y="1806"/>
                  <a:ext cx="143" cy="390"/>
                </a:xfrm>
                <a:custGeom>
                  <a:rect b="b" l="l" r="r" t="t"/>
                  <a:pathLst>
                    <a:path extrusionOk="0" h="564" w="207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 rot="4200000">
                  <a:off x="124" y="1760"/>
                  <a:ext cx="33" cy="160"/>
                </a:xfrm>
                <a:custGeom>
                  <a:rect b="b" l="l" r="r" t="t"/>
                  <a:pathLst>
                    <a:path extrusionOk="0" h="232" w="47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 rot="4200000">
                  <a:off x="198" y="1720"/>
                  <a:ext cx="60" cy="27"/>
                </a:xfrm>
                <a:custGeom>
                  <a:rect b="b" l="l" r="r" t="t"/>
                  <a:pathLst>
                    <a:path extrusionOk="0" h="40" w="87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81" name="Google Shape;81;p3"/>
            <p:cNvGrpSpPr/>
            <p:nvPr/>
          </p:nvGrpSpPr>
          <p:grpSpPr>
            <a:xfrm rot="6240000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85" name="Google Shape;85;p3"/>
            <p:cNvGrpSpPr/>
            <p:nvPr/>
          </p:nvGrpSpPr>
          <p:grpSpPr>
            <a:xfrm rot="4980000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1727" y="866"/>
                <a:ext cx="41" cy="59"/>
              </a:xfrm>
              <a:custGeom>
                <a:rect b="b" l="l" r="r" t="t"/>
                <a:pathLst>
                  <a:path extrusionOk="0" h="117" w="83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786" y="894"/>
                <a:ext cx="70" cy="49"/>
              </a:xfrm>
              <a:custGeom>
                <a:rect b="b" l="l" r="r" t="t"/>
                <a:pathLst>
                  <a:path extrusionOk="0" h="98" w="14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772" y="998"/>
                <a:ext cx="73" cy="25"/>
              </a:xfrm>
              <a:custGeom>
                <a:rect b="b" l="l" r="r" t="t"/>
                <a:pathLst>
                  <a:path extrusionOk="0" h="49" w="145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87" y="94"/>
              <a:ext cx="699" cy="756"/>
            </a:xfrm>
            <a:custGeom>
              <a:rect b="b" l="l" r="r" t="t"/>
              <a:pathLst>
                <a:path extrusionOk="0" h="756" w="699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 rot="780000">
              <a:off x="242" y="3404"/>
              <a:ext cx="132" cy="167"/>
            </a:xfrm>
            <a:custGeom>
              <a:rect b="b" l="l" r="r" t="t"/>
              <a:pathLst>
                <a:path extrusionOk="0" h="156" w="109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rot="780000">
              <a:off x="266" y="3592"/>
              <a:ext cx="66" cy="43"/>
            </a:xfrm>
            <a:custGeom>
              <a:rect b="b" l="l" r="r" t="t"/>
              <a:pathLst>
                <a:path extrusionOk="0" h="40" w="54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" y="4110"/>
              <a:ext cx="118" cy="209"/>
            </a:xfrm>
            <a:custGeom>
              <a:rect b="b" l="l" r="r" t="t"/>
              <a:pathLst>
                <a:path extrusionOk="0" h="209" w="118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0" y="3968"/>
              <a:ext cx="130" cy="128"/>
            </a:xfrm>
            <a:custGeom>
              <a:rect b="b" l="l" r="r" t="t"/>
              <a:pathLst>
                <a:path extrusionOk="0" h="128" w="130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0" y="3949"/>
              <a:ext cx="47" cy="86"/>
            </a:xfrm>
            <a:custGeom>
              <a:rect b="b" l="l" r="r" t="t"/>
              <a:pathLst>
                <a:path extrusionOk="0" h="86" w="47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3239"/>
              <a:ext cx="497" cy="740"/>
            </a:xfrm>
            <a:custGeom>
              <a:rect b="b" l="l" r="r" t="t"/>
              <a:pathLst>
                <a:path extrusionOk="0" h="740" w="497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1560000">
              <a:off x="20" y="410"/>
              <a:ext cx="344" cy="245"/>
            </a:xfrm>
            <a:custGeom>
              <a:rect b="b" l="l" r="r" t="t"/>
              <a:pathLst>
                <a:path extrusionOk="0" h="237" w="25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1560000">
              <a:off x="242" y="756"/>
              <a:ext cx="167" cy="115"/>
            </a:xfrm>
            <a:custGeom>
              <a:rect b="b" l="l" r="r" t="t"/>
              <a:pathLst>
                <a:path extrusionOk="0" h="110" w="124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rot="1560000">
              <a:off x="574" y="286"/>
              <a:ext cx="147" cy="160"/>
            </a:xfrm>
            <a:custGeom>
              <a:rect b="b" l="l" r="r" t="t"/>
              <a:pathLst>
                <a:path extrusionOk="0" h="156" w="109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1560000">
              <a:off x="236" y="721"/>
              <a:ext cx="62" cy="97"/>
            </a:xfrm>
            <a:custGeom>
              <a:rect b="b" l="l" r="r" t="t"/>
              <a:pathLst>
                <a:path extrusionOk="0" h="94" w="46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1560000">
              <a:off x="585" y="466"/>
              <a:ext cx="72" cy="41"/>
            </a:xfrm>
            <a:custGeom>
              <a:rect b="b" l="l" r="r" t="t"/>
              <a:pathLst>
                <a:path extrusionOk="0" h="40" w="54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886"/>
              <a:ext cx="360" cy="650"/>
            </a:xfrm>
            <a:custGeom>
              <a:rect b="b" l="l" r="r" t="t"/>
              <a:pathLst>
                <a:path extrusionOk="0" h="650" w="36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rot="1560000">
              <a:off x="56" y="84"/>
              <a:ext cx="804" cy="686"/>
            </a:xfrm>
            <a:custGeom>
              <a:rect b="b" l="l" r="r" t="t"/>
              <a:pathLst>
                <a:path extrusionOk="0" h="666" w="59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7" name="Google Shape;107;p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9" name="Google Shape;109;p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0" name="Google Shape;110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Relationship Id="rId6" Type="http://schemas.openxmlformats.org/officeDocument/2006/relationships/image" Target="../media/image34.jpg"/><Relationship Id="rId7" Type="http://schemas.openxmlformats.org/officeDocument/2006/relationships/image" Target="../media/image32.jpg"/><Relationship Id="rId8" Type="http://schemas.openxmlformats.org/officeDocument/2006/relationships/image" Target="../media/image2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type="ctrTitle"/>
          </p:nvPr>
        </p:nvSpPr>
        <p:spPr>
          <a:xfrm>
            <a:off x="2455862" y="596900"/>
            <a:ext cx="6192837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erdana"/>
              <a:buNone/>
            </a:pPr>
            <a:r>
              <a:rPr b="1" i="0" lang="en-US" sz="52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Color Image Processing</a:t>
            </a:r>
            <a:endParaRPr/>
          </a:p>
        </p:txBody>
      </p:sp>
      <p:sp>
        <p:nvSpPr>
          <p:cNvPr id="196" name="Google Shape;196;p16"/>
          <p:cNvSpPr txBox="1"/>
          <p:nvPr>
            <p:ph idx="1" type="subTitle"/>
          </p:nvPr>
        </p:nvSpPr>
        <p:spPr>
          <a:xfrm>
            <a:off x="2489200" y="4279900"/>
            <a:ext cx="61468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Perceptual Organization of CIE XYZ Space </a:t>
            </a:r>
            <a:endParaRPr/>
          </a:p>
        </p:txBody>
      </p:sp>
      <p:sp>
        <p:nvSpPr>
          <p:cNvPr id="285" name="Google Shape;285;p25"/>
          <p:cNvSpPr txBox="1"/>
          <p:nvPr>
            <p:ph idx="1" type="body"/>
          </p:nvPr>
        </p:nvSpPr>
        <p:spPr>
          <a:xfrm>
            <a:off x="595312" y="2195512"/>
            <a:ext cx="7620000" cy="352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physical feel as to how colors are arranged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 brightness change?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does hue change?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are the perceived properties?</a:t>
            </a:r>
            <a:endParaRPr/>
          </a:p>
        </p:txBody>
      </p:sp>
      <p:sp>
        <p:nvSpPr>
          <p:cNvPr id="292" name="Google Shape;292;p26"/>
          <p:cNvSpPr txBox="1"/>
          <p:nvPr>
            <p:ph idx="1" type="body"/>
          </p:nvPr>
        </p:nvSpPr>
        <p:spPr>
          <a:xfrm>
            <a:off x="319087" y="1836737"/>
            <a:ext cx="78962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Intensity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Sum of the spectrum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Energy under the spectrum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= X+Y+Z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Mean wavelength of the spectrum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wavelength sensation is dominant?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Saturation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Standard deviation of the spectrum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much achromatic/gray component?</a:t>
            </a:r>
            <a:endParaRPr/>
          </a:p>
        </p:txBody>
      </p:sp>
      <p:sp>
        <p:nvSpPr>
          <p:cNvPr id="293" name="Google Shape;293;p26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37" y="3086100"/>
            <a:ext cx="7216775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perceived properties</a:t>
            </a:r>
            <a:endParaRPr/>
          </a:p>
        </p:txBody>
      </p:sp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19087" y="1836737"/>
            <a:ext cx="78962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Left: A and B have same intensity but different dominant wavelength and therefore different hues.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Middle: A and B have the same hue but different intensities.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Right: A and B have the same hue but different saturations. 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Chrominance</a:t>
            </a:r>
            <a:endParaRPr/>
          </a:p>
        </p:txBody>
      </p:sp>
      <p:sp>
        <p:nvSpPr>
          <p:cNvPr id="307" name="Google Shape;307;p28"/>
          <p:cNvSpPr txBox="1"/>
          <p:nvPr>
            <p:ph idx="1" type="body"/>
          </p:nvPr>
        </p:nvSpPr>
        <p:spPr>
          <a:xfrm>
            <a:off x="319087" y="1836737"/>
            <a:ext cx="4751387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Chrominance – Hue and saturation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Chrominance (x,y) =  (X/I, Y/I)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Chromaticity chart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Projection on a plane with normal (1,1,1)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Reduction of dimension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Similar to 3D to 2D in geometry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descr="chromdiag2" id="309" name="Google Shape;3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562" y="2654300"/>
            <a:ext cx="3206750" cy="32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does this mean?</a:t>
            </a:r>
            <a:endParaRPr/>
          </a:p>
        </p:txBody>
      </p:sp>
      <p:sp>
        <p:nvSpPr>
          <p:cNvPr id="315" name="Google Shape;315;p29"/>
          <p:cNvSpPr txBox="1"/>
          <p:nvPr>
            <p:ph idx="1" type="body"/>
          </p:nvPr>
        </p:nvSpPr>
        <p:spPr>
          <a:xfrm>
            <a:off x="319087" y="2155825"/>
            <a:ext cx="7896225" cy="356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Scaling a vector (kX,kY,kZ)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(x,y) does not change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Each vector from (0,0,0) is an iso-chrominance line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Each vector map to a point in the chromaticity chart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Chromaticity Coordinates</a:t>
            </a:r>
            <a:endParaRPr/>
          </a:p>
        </p:txBody>
      </p:sp>
      <p:sp>
        <p:nvSpPr>
          <p:cNvPr id="322" name="Google Shape;322;p30"/>
          <p:cNvSpPr txBox="1"/>
          <p:nvPr>
            <p:ph idx="1" type="body"/>
          </p:nvPr>
        </p:nvSpPr>
        <p:spPr>
          <a:xfrm>
            <a:off x="319087" y="1862137"/>
            <a:ext cx="4652962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Shows all the visible colors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Achromatic Colors are at (0.33,0.33)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Why?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Called white point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saturated colors at the boundary 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Spectral Colors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descr="chromdiag2" id="324" name="Google Shape;3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825" y="2320925"/>
            <a:ext cx="3392487" cy="34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0"/>
          <p:cNvSpPr/>
          <p:nvPr/>
        </p:nvSpPr>
        <p:spPr>
          <a:xfrm flipH="1" rot="10800000">
            <a:off x="6264275" y="4264025"/>
            <a:ext cx="114300" cy="114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5464175" y="4378325"/>
            <a:ext cx="145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White Point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Chromaticity Chart</a:t>
            </a:r>
            <a:endParaRPr/>
          </a:p>
        </p:txBody>
      </p:sp>
      <p:sp>
        <p:nvSpPr>
          <p:cNvPr id="332" name="Google Shape;332;p31"/>
          <p:cNvSpPr txBox="1"/>
          <p:nvPr>
            <p:ph idx="1" type="body"/>
          </p:nvPr>
        </p:nvSpPr>
        <p:spPr>
          <a:xfrm>
            <a:off x="319087" y="1862137"/>
            <a:ext cx="4573587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Exception is purples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Non-spectral region in the  boundary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colors on straight line from white point to a boundary has the same spectral hue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Dominant wavelength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descr="chromdiag2" id="334" name="Google Shape;3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825" y="2400300"/>
            <a:ext cx="3392487" cy="34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/>
          <p:nvPr/>
        </p:nvSpPr>
        <p:spPr>
          <a:xfrm flipH="1" rot="10800000">
            <a:off x="6264275" y="4343400"/>
            <a:ext cx="114300" cy="114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5464175" y="4457700"/>
            <a:ext cx="11366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White Point</a:t>
            </a:r>
            <a:endParaRPr/>
          </a:p>
        </p:txBody>
      </p:sp>
      <p:cxnSp>
        <p:nvCxnSpPr>
          <p:cNvPr id="337" name="Google Shape;337;p31"/>
          <p:cNvCxnSpPr/>
          <p:nvPr/>
        </p:nvCxnSpPr>
        <p:spPr>
          <a:xfrm rot="10800000">
            <a:off x="5978525" y="2914650"/>
            <a:ext cx="342900" cy="14287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Chromaticity Chart</a:t>
            </a:r>
            <a:endParaRPr/>
          </a:p>
        </p:txBody>
      </p:sp>
      <p:sp>
        <p:nvSpPr>
          <p:cNvPr id="343" name="Google Shape;343;p32"/>
          <p:cNvSpPr txBox="1"/>
          <p:nvPr>
            <p:ph idx="1" type="body"/>
          </p:nvPr>
        </p:nvSpPr>
        <p:spPr>
          <a:xfrm>
            <a:off x="319087" y="1862137"/>
            <a:ext cx="4400550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happens here?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Complimentary wavelength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mixed generate achromatic color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Purity (Saturation)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far shifted towards the spectral color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Ratio of </a:t>
            </a:r>
            <a:r>
              <a:rPr b="0" i="1" lang="en-US" sz="18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a/b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Purity =1 implies spectral color with maximum saturation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descr="chromdiag2" id="345" name="Google Shape;3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1087" y="2320925"/>
            <a:ext cx="3392487" cy="34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2"/>
          <p:cNvSpPr/>
          <p:nvPr/>
        </p:nvSpPr>
        <p:spPr>
          <a:xfrm flipH="1" rot="10800000">
            <a:off x="6205537" y="4264025"/>
            <a:ext cx="114300" cy="114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5233987" y="4378325"/>
            <a:ext cx="1463675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White Point (W)</a:t>
            </a:r>
            <a:endParaRPr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5919787" y="2835275"/>
            <a:ext cx="342900" cy="14287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9" name="Google Shape;349;p32"/>
          <p:cNvCxnSpPr/>
          <p:nvPr/>
        </p:nvCxnSpPr>
        <p:spPr>
          <a:xfrm>
            <a:off x="6319837" y="4321175"/>
            <a:ext cx="857250" cy="5143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50" name="Google Shape;350;p32"/>
          <p:cNvCxnSpPr/>
          <p:nvPr/>
        </p:nvCxnSpPr>
        <p:spPr>
          <a:xfrm rot="10800000">
            <a:off x="5119687" y="3521075"/>
            <a:ext cx="1085850" cy="7429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1" name="Google Shape;351;p32"/>
          <p:cNvSpPr/>
          <p:nvPr/>
        </p:nvSpPr>
        <p:spPr>
          <a:xfrm flipH="1" rot="10800000">
            <a:off x="6034087" y="3463925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52" name="Google Shape;352;p32"/>
          <p:cNvCxnSpPr/>
          <p:nvPr/>
        </p:nvCxnSpPr>
        <p:spPr>
          <a:xfrm>
            <a:off x="6205537" y="3521075"/>
            <a:ext cx="171450" cy="800100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353" name="Google Shape;353;p32"/>
          <p:cNvCxnSpPr/>
          <p:nvPr/>
        </p:nvCxnSpPr>
        <p:spPr>
          <a:xfrm>
            <a:off x="5805487" y="2835275"/>
            <a:ext cx="342900" cy="1371600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54" name="Google Shape;354;p32"/>
          <p:cNvSpPr txBox="1"/>
          <p:nvPr/>
        </p:nvSpPr>
        <p:spPr>
          <a:xfrm>
            <a:off x="6262687" y="3749675"/>
            <a:ext cx="3270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Bookman Old Style"/>
              <a:buNone/>
            </a:pPr>
            <a:r>
              <a:rPr b="0" i="1" lang="en-US" sz="1800" u="none">
                <a:solidFill>
                  <a:srgbClr val="FF33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5634037" y="3292475"/>
            <a:ext cx="3222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Bookman Old Style"/>
              <a:buNone/>
            </a:pPr>
            <a:r>
              <a:rPr b="0" i="1" lang="en-US" sz="1800" u="none">
                <a:solidFill>
                  <a:srgbClr val="FF33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6091237" y="3235325"/>
            <a:ext cx="30003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5919787" y="2720975"/>
            <a:ext cx="30003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6719887" y="4264025"/>
            <a:ext cx="30003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 flipH="1" rot="10800000">
            <a:off x="6662737" y="4492625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32"/>
          <p:cNvSpPr txBox="1"/>
          <p:nvPr/>
        </p:nvSpPr>
        <p:spPr>
          <a:xfrm>
            <a:off x="5062537" y="3292475"/>
            <a:ext cx="35718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B’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Luminance</a:t>
            </a:r>
            <a:endParaRPr/>
          </a:p>
        </p:txBody>
      </p:sp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685800" y="2065337"/>
            <a:ext cx="75295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Perceived brightness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Based on eye’s response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Same brightness green looks brighter than blue or red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proportional to Y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33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Perceptually Uniform Color Spaces </a:t>
            </a:r>
            <a:endParaRPr/>
          </a:p>
        </p:txBody>
      </p:sp>
      <p:sp>
        <p:nvSpPr>
          <p:cNvPr id="374" name="Google Shape;374;p34"/>
          <p:cNvSpPr txBox="1"/>
          <p:nvPr>
            <p:ph idx="1" type="body"/>
          </p:nvPr>
        </p:nvSpPr>
        <p:spPr>
          <a:xfrm>
            <a:off x="319087" y="1862137"/>
            <a:ext cx="7896225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id="376" name="Google Shape;3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37" y="1957387"/>
            <a:ext cx="6816725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color?</a:t>
            </a:r>
            <a:endParaRPr/>
          </a:p>
        </p:txBody>
      </p:sp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457200" y="1600200"/>
            <a:ext cx="7924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Selective emission/reflectance of different wavelengths</a:t>
            </a:r>
            <a:endParaRPr/>
          </a:p>
        </p:txBody>
      </p:sp>
      <p:pic>
        <p:nvPicPr>
          <p:cNvPr descr="spectrum" id="204" name="Google Shape;20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048000"/>
            <a:ext cx="6124575" cy="307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Color Mixing</a:t>
            </a:r>
            <a:endParaRPr/>
          </a:p>
        </p:txBody>
      </p:sp>
      <p:sp>
        <p:nvSpPr>
          <p:cNvPr id="382" name="Google Shape;382;p35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Additive Color Mixtures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Subtractive Color Mixtures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Additive</a:t>
            </a:r>
            <a:endParaRPr/>
          </a:p>
        </p:txBody>
      </p:sp>
      <p:sp>
        <p:nvSpPr>
          <p:cNvPr id="388" name="Google Shape;388;p36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Additive color mixtures modeled by addition in XYZ space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spectrums get added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Displays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9" name="Google Shape;389;p36"/>
          <p:cNvGrpSpPr/>
          <p:nvPr/>
        </p:nvGrpSpPr>
        <p:grpSpPr>
          <a:xfrm>
            <a:off x="2663825" y="3208337"/>
            <a:ext cx="6175375" cy="3802062"/>
            <a:chOff x="382" y="1488"/>
            <a:chExt cx="4418" cy="2735"/>
          </a:xfrm>
        </p:grpSpPr>
        <p:cxnSp>
          <p:nvCxnSpPr>
            <p:cNvPr id="390" name="Google Shape;390;p36"/>
            <p:cNvCxnSpPr/>
            <p:nvPr/>
          </p:nvCxnSpPr>
          <p:spPr>
            <a:xfrm flipH="1">
              <a:off x="672" y="1872"/>
              <a:ext cx="48" cy="201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none"/>
            </a:ln>
          </p:spPr>
        </p:cxnSp>
        <p:cxnSp>
          <p:nvCxnSpPr>
            <p:cNvPr id="391" name="Google Shape;391;p36"/>
            <p:cNvCxnSpPr/>
            <p:nvPr/>
          </p:nvCxnSpPr>
          <p:spPr>
            <a:xfrm>
              <a:off x="672" y="3888"/>
              <a:ext cx="412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392" name="Google Shape;392;p36"/>
            <p:cNvSpPr txBox="1"/>
            <p:nvPr/>
          </p:nvSpPr>
          <p:spPr>
            <a:xfrm>
              <a:off x="2150" y="3959"/>
              <a:ext cx="995" cy="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Wavelength</a:t>
              </a: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 rot="-5400000">
              <a:off x="214" y="2590"/>
              <a:ext cx="59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672" y="1928"/>
              <a:ext cx="3840" cy="1960"/>
            </a:xfrm>
            <a:custGeom>
              <a:rect b="b" l="l" r="r" t="t"/>
              <a:pathLst>
                <a:path extrusionOk="0" h="1960" w="3840">
                  <a:moveTo>
                    <a:pt x="0" y="1960"/>
                  </a:moveTo>
                  <a:cubicBezTo>
                    <a:pt x="100" y="1836"/>
                    <a:pt x="200" y="1712"/>
                    <a:pt x="288" y="1528"/>
                  </a:cubicBezTo>
                  <a:cubicBezTo>
                    <a:pt x="376" y="1344"/>
                    <a:pt x="424" y="1096"/>
                    <a:pt x="528" y="856"/>
                  </a:cubicBezTo>
                  <a:cubicBezTo>
                    <a:pt x="632" y="616"/>
                    <a:pt x="784" y="176"/>
                    <a:pt x="912" y="88"/>
                  </a:cubicBezTo>
                  <a:cubicBezTo>
                    <a:pt x="1040" y="0"/>
                    <a:pt x="1160" y="152"/>
                    <a:pt x="1296" y="328"/>
                  </a:cubicBezTo>
                  <a:cubicBezTo>
                    <a:pt x="1432" y="504"/>
                    <a:pt x="1512" y="896"/>
                    <a:pt x="1728" y="1144"/>
                  </a:cubicBezTo>
                  <a:cubicBezTo>
                    <a:pt x="1944" y="1392"/>
                    <a:pt x="2352" y="1696"/>
                    <a:pt x="2592" y="1816"/>
                  </a:cubicBezTo>
                  <a:cubicBezTo>
                    <a:pt x="2832" y="1936"/>
                    <a:pt x="3040" y="1856"/>
                    <a:pt x="3168" y="1864"/>
                  </a:cubicBezTo>
                  <a:cubicBezTo>
                    <a:pt x="3296" y="1872"/>
                    <a:pt x="3248" y="1848"/>
                    <a:pt x="3360" y="1864"/>
                  </a:cubicBezTo>
                  <a:cubicBezTo>
                    <a:pt x="3472" y="1880"/>
                    <a:pt x="3656" y="1920"/>
                    <a:pt x="3840" y="1960"/>
                  </a:cubicBezTo>
                </a:path>
              </a:pathLst>
            </a:custGeom>
            <a:noFill/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672" y="2312"/>
              <a:ext cx="3984" cy="1576"/>
            </a:xfrm>
            <a:custGeom>
              <a:rect b="b" l="l" r="r" t="t"/>
              <a:pathLst>
                <a:path extrusionOk="0" h="1576" w="3984">
                  <a:moveTo>
                    <a:pt x="0" y="1576"/>
                  </a:moveTo>
                  <a:cubicBezTo>
                    <a:pt x="104" y="1572"/>
                    <a:pt x="208" y="1568"/>
                    <a:pt x="336" y="1528"/>
                  </a:cubicBezTo>
                  <a:cubicBezTo>
                    <a:pt x="464" y="1488"/>
                    <a:pt x="648" y="1400"/>
                    <a:pt x="768" y="1336"/>
                  </a:cubicBezTo>
                  <a:cubicBezTo>
                    <a:pt x="888" y="1272"/>
                    <a:pt x="944" y="1224"/>
                    <a:pt x="1056" y="1144"/>
                  </a:cubicBezTo>
                  <a:cubicBezTo>
                    <a:pt x="1168" y="1064"/>
                    <a:pt x="1336" y="952"/>
                    <a:pt x="1440" y="856"/>
                  </a:cubicBezTo>
                  <a:cubicBezTo>
                    <a:pt x="1544" y="760"/>
                    <a:pt x="1600" y="672"/>
                    <a:pt x="1680" y="568"/>
                  </a:cubicBezTo>
                  <a:cubicBezTo>
                    <a:pt x="1760" y="464"/>
                    <a:pt x="1848" y="320"/>
                    <a:pt x="1920" y="232"/>
                  </a:cubicBezTo>
                  <a:cubicBezTo>
                    <a:pt x="1992" y="144"/>
                    <a:pt x="2024" y="64"/>
                    <a:pt x="2112" y="40"/>
                  </a:cubicBezTo>
                  <a:cubicBezTo>
                    <a:pt x="2200" y="16"/>
                    <a:pt x="2344" y="0"/>
                    <a:pt x="2448" y="88"/>
                  </a:cubicBezTo>
                  <a:cubicBezTo>
                    <a:pt x="2552" y="176"/>
                    <a:pt x="2648" y="408"/>
                    <a:pt x="2736" y="568"/>
                  </a:cubicBezTo>
                  <a:cubicBezTo>
                    <a:pt x="2824" y="728"/>
                    <a:pt x="2896" y="928"/>
                    <a:pt x="2976" y="1048"/>
                  </a:cubicBezTo>
                  <a:cubicBezTo>
                    <a:pt x="3056" y="1168"/>
                    <a:pt x="3144" y="1224"/>
                    <a:pt x="3216" y="1288"/>
                  </a:cubicBezTo>
                  <a:cubicBezTo>
                    <a:pt x="3288" y="1352"/>
                    <a:pt x="3344" y="1400"/>
                    <a:pt x="3408" y="1432"/>
                  </a:cubicBezTo>
                  <a:cubicBezTo>
                    <a:pt x="3472" y="1464"/>
                    <a:pt x="3528" y="1464"/>
                    <a:pt x="3600" y="1480"/>
                  </a:cubicBezTo>
                  <a:cubicBezTo>
                    <a:pt x="3672" y="1496"/>
                    <a:pt x="3776" y="1520"/>
                    <a:pt x="3840" y="1528"/>
                  </a:cubicBezTo>
                  <a:cubicBezTo>
                    <a:pt x="3904" y="1536"/>
                    <a:pt x="3944" y="1532"/>
                    <a:pt x="3984" y="1528"/>
                  </a:cubicBezTo>
                </a:path>
              </a:pathLst>
            </a:custGeom>
            <a:noFill/>
            <a:ln cap="flat" cmpd="sng" w="38100">
              <a:solidFill>
                <a:srgbClr val="FFF9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96" name="Google Shape;396;p36"/>
            <p:cNvGrpSpPr/>
            <p:nvPr/>
          </p:nvGrpSpPr>
          <p:grpSpPr>
            <a:xfrm>
              <a:off x="672" y="1488"/>
              <a:ext cx="3984" cy="2368"/>
              <a:chOff x="672" y="1984"/>
              <a:chExt cx="3984" cy="1872"/>
            </a:xfrm>
          </p:grpSpPr>
          <p:sp>
            <p:nvSpPr>
              <p:cNvPr id="397" name="Google Shape;397;p36"/>
              <p:cNvSpPr/>
              <p:nvPr/>
            </p:nvSpPr>
            <p:spPr>
              <a:xfrm>
                <a:off x="672" y="1984"/>
                <a:ext cx="1632" cy="1856"/>
              </a:xfrm>
              <a:custGeom>
                <a:rect b="b" l="l" r="r" t="t"/>
                <a:pathLst>
                  <a:path extrusionOk="0" h="1856" w="1632">
                    <a:moveTo>
                      <a:pt x="0" y="1856"/>
                    </a:moveTo>
                    <a:cubicBezTo>
                      <a:pt x="88" y="1744"/>
                      <a:pt x="176" y="1632"/>
                      <a:pt x="240" y="1520"/>
                    </a:cubicBezTo>
                    <a:cubicBezTo>
                      <a:pt x="304" y="1408"/>
                      <a:pt x="336" y="1312"/>
                      <a:pt x="384" y="1184"/>
                    </a:cubicBezTo>
                    <a:cubicBezTo>
                      <a:pt x="432" y="1056"/>
                      <a:pt x="488" y="872"/>
                      <a:pt x="528" y="752"/>
                    </a:cubicBezTo>
                    <a:cubicBezTo>
                      <a:pt x="568" y="632"/>
                      <a:pt x="576" y="576"/>
                      <a:pt x="624" y="464"/>
                    </a:cubicBezTo>
                    <a:cubicBezTo>
                      <a:pt x="672" y="352"/>
                      <a:pt x="760" y="152"/>
                      <a:pt x="816" y="80"/>
                    </a:cubicBezTo>
                    <a:cubicBezTo>
                      <a:pt x="872" y="8"/>
                      <a:pt x="904" y="32"/>
                      <a:pt x="960" y="32"/>
                    </a:cubicBezTo>
                    <a:cubicBezTo>
                      <a:pt x="1016" y="32"/>
                      <a:pt x="1072" y="0"/>
                      <a:pt x="1152" y="80"/>
                    </a:cubicBezTo>
                    <a:cubicBezTo>
                      <a:pt x="1232" y="160"/>
                      <a:pt x="1376" y="400"/>
                      <a:pt x="1440" y="512"/>
                    </a:cubicBezTo>
                    <a:cubicBezTo>
                      <a:pt x="1504" y="624"/>
                      <a:pt x="1504" y="688"/>
                      <a:pt x="1536" y="752"/>
                    </a:cubicBezTo>
                    <a:cubicBezTo>
                      <a:pt x="1568" y="816"/>
                      <a:pt x="1616" y="872"/>
                      <a:pt x="1632" y="896"/>
                    </a:cubicBezTo>
                  </a:path>
                </a:pathLst>
              </a:custGeom>
              <a:noFill/>
              <a:ln cap="flat" cmpd="sng" w="38100">
                <a:solidFill>
                  <a:srgbClr val="FFC8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2304" y="2288"/>
                <a:ext cx="2352" cy="1568"/>
              </a:xfrm>
              <a:custGeom>
                <a:rect b="b" l="l" r="r" t="t"/>
                <a:pathLst>
                  <a:path extrusionOk="0" h="1568" w="2352">
                    <a:moveTo>
                      <a:pt x="0" y="592"/>
                    </a:moveTo>
                    <a:cubicBezTo>
                      <a:pt x="44" y="532"/>
                      <a:pt x="88" y="472"/>
                      <a:pt x="144" y="400"/>
                    </a:cubicBezTo>
                    <a:cubicBezTo>
                      <a:pt x="200" y="328"/>
                      <a:pt x="280" y="224"/>
                      <a:pt x="336" y="160"/>
                    </a:cubicBezTo>
                    <a:cubicBezTo>
                      <a:pt x="392" y="96"/>
                      <a:pt x="408" y="32"/>
                      <a:pt x="480" y="16"/>
                    </a:cubicBezTo>
                    <a:cubicBezTo>
                      <a:pt x="552" y="0"/>
                      <a:pt x="704" y="40"/>
                      <a:pt x="768" y="64"/>
                    </a:cubicBezTo>
                    <a:cubicBezTo>
                      <a:pt x="832" y="88"/>
                      <a:pt x="816" y="96"/>
                      <a:pt x="864" y="160"/>
                    </a:cubicBezTo>
                    <a:cubicBezTo>
                      <a:pt x="912" y="224"/>
                      <a:pt x="1008" y="368"/>
                      <a:pt x="1056" y="448"/>
                    </a:cubicBezTo>
                    <a:cubicBezTo>
                      <a:pt x="1104" y="528"/>
                      <a:pt x="1112" y="560"/>
                      <a:pt x="1152" y="640"/>
                    </a:cubicBezTo>
                    <a:cubicBezTo>
                      <a:pt x="1192" y="720"/>
                      <a:pt x="1240" y="832"/>
                      <a:pt x="1296" y="928"/>
                    </a:cubicBezTo>
                    <a:cubicBezTo>
                      <a:pt x="1352" y="1024"/>
                      <a:pt x="1416" y="1136"/>
                      <a:pt x="1488" y="1216"/>
                    </a:cubicBezTo>
                    <a:cubicBezTo>
                      <a:pt x="1560" y="1296"/>
                      <a:pt x="1656" y="1368"/>
                      <a:pt x="1728" y="1408"/>
                    </a:cubicBezTo>
                    <a:cubicBezTo>
                      <a:pt x="1800" y="1448"/>
                      <a:pt x="1848" y="1432"/>
                      <a:pt x="1920" y="1456"/>
                    </a:cubicBezTo>
                    <a:cubicBezTo>
                      <a:pt x="1992" y="1480"/>
                      <a:pt x="2088" y="1536"/>
                      <a:pt x="2160" y="1552"/>
                    </a:cubicBezTo>
                    <a:cubicBezTo>
                      <a:pt x="2232" y="1568"/>
                      <a:pt x="2292" y="1560"/>
                      <a:pt x="2352" y="1552"/>
                    </a:cubicBezTo>
                  </a:path>
                </a:pathLst>
              </a:custGeom>
              <a:noFill/>
              <a:ln cap="flat" cmpd="sng" w="38100">
                <a:solidFill>
                  <a:srgbClr val="FFC8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399" name="Google Shape;399;p36"/>
            <p:cNvCxnSpPr/>
            <p:nvPr/>
          </p:nvCxnSpPr>
          <p:spPr>
            <a:xfrm flipH="1" rot="10800000">
              <a:off x="768" y="2640"/>
              <a:ext cx="1392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0" name="Google Shape;400;p36"/>
            <p:cNvCxnSpPr/>
            <p:nvPr/>
          </p:nvCxnSpPr>
          <p:spPr>
            <a:xfrm flipH="1" rot="10800000">
              <a:off x="1056" y="2400"/>
              <a:ext cx="960" cy="76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1" name="Google Shape;401;p36"/>
            <p:cNvCxnSpPr/>
            <p:nvPr/>
          </p:nvCxnSpPr>
          <p:spPr>
            <a:xfrm flipH="1" rot="10800000">
              <a:off x="1248" y="2160"/>
              <a:ext cx="624" cy="52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2" name="Google Shape;402;p36"/>
            <p:cNvCxnSpPr/>
            <p:nvPr/>
          </p:nvCxnSpPr>
          <p:spPr>
            <a:xfrm flipH="1" rot="10800000">
              <a:off x="1392" y="2016"/>
              <a:ext cx="240" cy="1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Google Shape;403;p36"/>
            <p:cNvCxnSpPr/>
            <p:nvPr/>
          </p:nvCxnSpPr>
          <p:spPr>
            <a:xfrm flipH="1" rot="10800000">
              <a:off x="1200" y="2880"/>
              <a:ext cx="1104" cy="96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4" name="Google Shape;404;p36"/>
            <p:cNvCxnSpPr/>
            <p:nvPr/>
          </p:nvCxnSpPr>
          <p:spPr>
            <a:xfrm flipH="1" rot="10800000">
              <a:off x="1680" y="2448"/>
              <a:ext cx="1440" cy="13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5" name="Google Shape;405;p36"/>
            <p:cNvCxnSpPr/>
            <p:nvPr/>
          </p:nvCxnSpPr>
          <p:spPr>
            <a:xfrm flipH="1" rot="10800000">
              <a:off x="2016" y="2640"/>
              <a:ext cx="1248" cy="12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6" name="Google Shape;406;p36"/>
            <p:cNvCxnSpPr/>
            <p:nvPr/>
          </p:nvCxnSpPr>
          <p:spPr>
            <a:xfrm flipH="1" rot="10800000">
              <a:off x="2448" y="2880"/>
              <a:ext cx="912" cy="96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7" name="Google Shape;407;p36"/>
            <p:cNvCxnSpPr/>
            <p:nvPr/>
          </p:nvCxnSpPr>
          <p:spPr>
            <a:xfrm flipH="1" rot="10800000">
              <a:off x="2880" y="3168"/>
              <a:ext cx="672" cy="67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8" name="Google Shape;408;p36"/>
            <p:cNvCxnSpPr/>
            <p:nvPr/>
          </p:nvCxnSpPr>
          <p:spPr>
            <a:xfrm flipH="1" rot="10800000">
              <a:off x="3216" y="3408"/>
              <a:ext cx="480" cy="4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9" name="Google Shape;409;p36"/>
            <p:cNvCxnSpPr/>
            <p:nvPr/>
          </p:nvCxnSpPr>
          <p:spPr>
            <a:xfrm flipH="1" rot="10800000">
              <a:off x="3600" y="3648"/>
              <a:ext cx="288" cy="2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10" name="Google Shape;410;p36"/>
            <p:cNvSpPr txBox="1"/>
            <p:nvPr/>
          </p:nvSpPr>
          <p:spPr>
            <a:xfrm>
              <a:off x="1969" y="1920"/>
              <a:ext cx="870" cy="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r>
                <a:rPr b="0" baseline="-2500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(λ) </a:t>
              </a:r>
              <a:endParaRPr/>
            </a:p>
          </p:txBody>
        </p:sp>
        <p:sp>
          <p:nvSpPr>
            <p:cNvPr id="411" name="Google Shape;411;p36"/>
            <p:cNvSpPr txBox="1"/>
            <p:nvPr/>
          </p:nvSpPr>
          <p:spPr>
            <a:xfrm>
              <a:off x="3408" y="2400"/>
              <a:ext cx="779" cy="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r>
                <a:rPr b="0" baseline="-2500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(λ)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/>
          <p:nvPr>
            <p:ph type="title"/>
          </p:nvPr>
        </p:nvSpPr>
        <p:spPr>
          <a:xfrm>
            <a:off x="0" y="5715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Subtractive</a:t>
            </a:r>
            <a:endParaRPr/>
          </a:p>
        </p:txBody>
      </p:sp>
      <p:sp>
        <p:nvSpPr>
          <p:cNvPr id="418" name="Google Shape;418;p37"/>
          <p:cNvSpPr txBox="1"/>
          <p:nvPr>
            <p:ph idx="1" type="body"/>
          </p:nvPr>
        </p:nvSpPr>
        <p:spPr>
          <a:xfrm>
            <a:off x="457200" y="1600200"/>
            <a:ext cx="84582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Subtractive like paint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Cannot be modeled by CIE XYZ space</a:t>
            </a:r>
            <a:endParaRPr/>
          </a:p>
        </p:txBody>
      </p:sp>
      <p:grpSp>
        <p:nvGrpSpPr>
          <p:cNvPr id="419" name="Google Shape;419;p37"/>
          <p:cNvGrpSpPr/>
          <p:nvPr/>
        </p:nvGrpSpPr>
        <p:grpSpPr>
          <a:xfrm>
            <a:off x="608806" y="2971800"/>
            <a:ext cx="7011194" cy="3679825"/>
            <a:chOff x="384" y="1872"/>
            <a:chExt cx="4416" cy="2318"/>
          </a:xfrm>
        </p:grpSpPr>
        <p:cxnSp>
          <p:nvCxnSpPr>
            <p:cNvPr id="420" name="Google Shape;420;p37"/>
            <p:cNvCxnSpPr/>
            <p:nvPr/>
          </p:nvCxnSpPr>
          <p:spPr>
            <a:xfrm flipH="1">
              <a:off x="672" y="1872"/>
              <a:ext cx="48" cy="201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none"/>
            </a:ln>
          </p:spPr>
        </p:cxnSp>
        <p:cxnSp>
          <p:nvCxnSpPr>
            <p:cNvPr id="421" name="Google Shape;421;p37"/>
            <p:cNvCxnSpPr/>
            <p:nvPr/>
          </p:nvCxnSpPr>
          <p:spPr>
            <a:xfrm>
              <a:off x="672" y="3888"/>
              <a:ext cx="412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22" name="Google Shape;422;p37"/>
            <p:cNvSpPr txBox="1"/>
            <p:nvPr/>
          </p:nvSpPr>
          <p:spPr>
            <a:xfrm>
              <a:off x="2150" y="3959"/>
              <a:ext cx="8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Wavelength</a:t>
              </a:r>
              <a:endParaRPr/>
            </a:p>
          </p:txBody>
        </p:sp>
        <p:sp>
          <p:nvSpPr>
            <p:cNvPr id="423" name="Google Shape;423;p37"/>
            <p:cNvSpPr txBox="1"/>
            <p:nvPr/>
          </p:nvSpPr>
          <p:spPr>
            <a:xfrm rot="-5400000">
              <a:off x="237" y="2642"/>
              <a:ext cx="5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672" y="1928"/>
              <a:ext cx="3840" cy="1960"/>
            </a:xfrm>
            <a:custGeom>
              <a:rect b="b" l="l" r="r" t="t"/>
              <a:pathLst>
                <a:path extrusionOk="0" h="1960" w="3840">
                  <a:moveTo>
                    <a:pt x="0" y="1960"/>
                  </a:moveTo>
                  <a:cubicBezTo>
                    <a:pt x="100" y="1836"/>
                    <a:pt x="200" y="1712"/>
                    <a:pt x="288" y="1528"/>
                  </a:cubicBezTo>
                  <a:cubicBezTo>
                    <a:pt x="376" y="1344"/>
                    <a:pt x="424" y="1096"/>
                    <a:pt x="528" y="856"/>
                  </a:cubicBezTo>
                  <a:cubicBezTo>
                    <a:pt x="632" y="616"/>
                    <a:pt x="784" y="176"/>
                    <a:pt x="912" y="88"/>
                  </a:cubicBezTo>
                  <a:cubicBezTo>
                    <a:pt x="1040" y="0"/>
                    <a:pt x="1160" y="152"/>
                    <a:pt x="1296" y="328"/>
                  </a:cubicBezTo>
                  <a:cubicBezTo>
                    <a:pt x="1432" y="504"/>
                    <a:pt x="1512" y="896"/>
                    <a:pt x="1728" y="1144"/>
                  </a:cubicBezTo>
                  <a:cubicBezTo>
                    <a:pt x="1944" y="1392"/>
                    <a:pt x="2352" y="1696"/>
                    <a:pt x="2592" y="1816"/>
                  </a:cubicBezTo>
                  <a:cubicBezTo>
                    <a:pt x="2832" y="1936"/>
                    <a:pt x="3040" y="1856"/>
                    <a:pt x="3168" y="1864"/>
                  </a:cubicBezTo>
                  <a:cubicBezTo>
                    <a:pt x="3296" y="1872"/>
                    <a:pt x="3248" y="1848"/>
                    <a:pt x="3360" y="1864"/>
                  </a:cubicBezTo>
                  <a:cubicBezTo>
                    <a:pt x="3472" y="1880"/>
                    <a:pt x="3656" y="1920"/>
                    <a:pt x="3840" y="1960"/>
                  </a:cubicBezTo>
                </a:path>
              </a:pathLst>
            </a:custGeom>
            <a:noFill/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672" y="2312"/>
              <a:ext cx="3984" cy="1576"/>
            </a:xfrm>
            <a:custGeom>
              <a:rect b="b" l="l" r="r" t="t"/>
              <a:pathLst>
                <a:path extrusionOk="0" h="1576" w="3984">
                  <a:moveTo>
                    <a:pt x="0" y="1576"/>
                  </a:moveTo>
                  <a:cubicBezTo>
                    <a:pt x="104" y="1572"/>
                    <a:pt x="208" y="1568"/>
                    <a:pt x="336" y="1528"/>
                  </a:cubicBezTo>
                  <a:cubicBezTo>
                    <a:pt x="464" y="1488"/>
                    <a:pt x="648" y="1400"/>
                    <a:pt x="768" y="1336"/>
                  </a:cubicBezTo>
                  <a:cubicBezTo>
                    <a:pt x="888" y="1272"/>
                    <a:pt x="944" y="1224"/>
                    <a:pt x="1056" y="1144"/>
                  </a:cubicBezTo>
                  <a:cubicBezTo>
                    <a:pt x="1168" y="1064"/>
                    <a:pt x="1336" y="952"/>
                    <a:pt x="1440" y="856"/>
                  </a:cubicBezTo>
                  <a:cubicBezTo>
                    <a:pt x="1544" y="760"/>
                    <a:pt x="1600" y="672"/>
                    <a:pt x="1680" y="568"/>
                  </a:cubicBezTo>
                  <a:cubicBezTo>
                    <a:pt x="1760" y="464"/>
                    <a:pt x="1848" y="320"/>
                    <a:pt x="1920" y="232"/>
                  </a:cubicBezTo>
                  <a:cubicBezTo>
                    <a:pt x="1992" y="144"/>
                    <a:pt x="2024" y="64"/>
                    <a:pt x="2112" y="40"/>
                  </a:cubicBezTo>
                  <a:cubicBezTo>
                    <a:pt x="2200" y="16"/>
                    <a:pt x="2344" y="0"/>
                    <a:pt x="2448" y="88"/>
                  </a:cubicBezTo>
                  <a:cubicBezTo>
                    <a:pt x="2552" y="176"/>
                    <a:pt x="2648" y="408"/>
                    <a:pt x="2736" y="568"/>
                  </a:cubicBezTo>
                  <a:cubicBezTo>
                    <a:pt x="2824" y="728"/>
                    <a:pt x="2896" y="928"/>
                    <a:pt x="2976" y="1048"/>
                  </a:cubicBezTo>
                  <a:cubicBezTo>
                    <a:pt x="3056" y="1168"/>
                    <a:pt x="3144" y="1224"/>
                    <a:pt x="3216" y="1288"/>
                  </a:cubicBezTo>
                  <a:cubicBezTo>
                    <a:pt x="3288" y="1352"/>
                    <a:pt x="3344" y="1400"/>
                    <a:pt x="3408" y="1432"/>
                  </a:cubicBezTo>
                  <a:cubicBezTo>
                    <a:pt x="3472" y="1464"/>
                    <a:pt x="3528" y="1464"/>
                    <a:pt x="3600" y="1480"/>
                  </a:cubicBezTo>
                  <a:cubicBezTo>
                    <a:pt x="3672" y="1496"/>
                    <a:pt x="3776" y="1520"/>
                    <a:pt x="3840" y="1528"/>
                  </a:cubicBezTo>
                  <a:cubicBezTo>
                    <a:pt x="3904" y="1536"/>
                    <a:pt x="3944" y="1532"/>
                    <a:pt x="3984" y="1528"/>
                  </a:cubicBezTo>
                </a:path>
              </a:pathLst>
            </a:custGeom>
            <a:noFill/>
            <a:ln cap="flat" cmpd="sng" w="38100">
              <a:solidFill>
                <a:srgbClr val="FFF9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426" name="Google Shape;426;p37"/>
            <p:cNvGrpSpPr/>
            <p:nvPr/>
          </p:nvGrpSpPr>
          <p:grpSpPr>
            <a:xfrm>
              <a:off x="912" y="2976"/>
              <a:ext cx="3360" cy="912"/>
              <a:chOff x="912" y="2880"/>
              <a:chExt cx="3360" cy="912"/>
            </a:xfrm>
          </p:grpSpPr>
          <p:sp>
            <p:nvSpPr>
              <p:cNvPr id="427" name="Google Shape;427;p37"/>
              <p:cNvSpPr/>
              <p:nvPr/>
            </p:nvSpPr>
            <p:spPr>
              <a:xfrm>
                <a:off x="912" y="2880"/>
                <a:ext cx="1408" cy="912"/>
              </a:xfrm>
              <a:custGeom>
                <a:rect b="b" l="l" r="r" t="t"/>
                <a:pathLst>
                  <a:path extrusionOk="0" h="912" w="1408">
                    <a:moveTo>
                      <a:pt x="0" y="912"/>
                    </a:moveTo>
                    <a:cubicBezTo>
                      <a:pt x="112" y="888"/>
                      <a:pt x="224" y="864"/>
                      <a:pt x="336" y="816"/>
                    </a:cubicBezTo>
                    <a:cubicBezTo>
                      <a:pt x="448" y="768"/>
                      <a:pt x="560" y="696"/>
                      <a:pt x="672" y="624"/>
                    </a:cubicBezTo>
                    <a:cubicBezTo>
                      <a:pt x="784" y="552"/>
                      <a:pt x="896" y="472"/>
                      <a:pt x="1008" y="384"/>
                    </a:cubicBezTo>
                    <a:cubicBezTo>
                      <a:pt x="1120" y="296"/>
                      <a:pt x="1280" y="160"/>
                      <a:pt x="1344" y="96"/>
                    </a:cubicBezTo>
                    <a:cubicBezTo>
                      <a:pt x="1408" y="32"/>
                      <a:pt x="1400" y="16"/>
                      <a:pt x="1392" y="0"/>
                    </a:cubicBezTo>
                  </a:path>
                </a:pathLst>
              </a:custGeom>
              <a:noFill/>
              <a:ln cap="flat" cmpd="sng" w="38100">
                <a:solidFill>
                  <a:srgbClr val="33CC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2304" y="2880"/>
                <a:ext cx="1968" cy="880"/>
              </a:xfrm>
              <a:custGeom>
                <a:rect b="b" l="l" r="r" t="t"/>
                <a:pathLst>
                  <a:path extrusionOk="0" h="880" w="1968">
                    <a:moveTo>
                      <a:pt x="0" y="0"/>
                    </a:moveTo>
                    <a:cubicBezTo>
                      <a:pt x="20" y="64"/>
                      <a:pt x="40" y="128"/>
                      <a:pt x="96" y="192"/>
                    </a:cubicBezTo>
                    <a:cubicBezTo>
                      <a:pt x="152" y="256"/>
                      <a:pt x="264" y="328"/>
                      <a:pt x="336" y="384"/>
                    </a:cubicBezTo>
                    <a:cubicBezTo>
                      <a:pt x="408" y="440"/>
                      <a:pt x="448" y="472"/>
                      <a:pt x="528" y="528"/>
                    </a:cubicBezTo>
                    <a:cubicBezTo>
                      <a:pt x="608" y="584"/>
                      <a:pt x="720" y="664"/>
                      <a:pt x="816" y="720"/>
                    </a:cubicBezTo>
                    <a:cubicBezTo>
                      <a:pt x="912" y="776"/>
                      <a:pt x="992" y="848"/>
                      <a:pt x="1104" y="864"/>
                    </a:cubicBezTo>
                    <a:cubicBezTo>
                      <a:pt x="1216" y="880"/>
                      <a:pt x="1344" y="816"/>
                      <a:pt x="1488" y="816"/>
                    </a:cubicBezTo>
                    <a:cubicBezTo>
                      <a:pt x="1632" y="816"/>
                      <a:pt x="1800" y="840"/>
                      <a:pt x="1968" y="864"/>
                    </a:cubicBezTo>
                  </a:path>
                </a:pathLst>
              </a:custGeom>
              <a:noFill/>
              <a:ln cap="flat" cmpd="sng" w="38100">
                <a:solidFill>
                  <a:srgbClr val="33CC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429" name="Google Shape;429;p37"/>
            <p:cNvCxnSpPr/>
            <p:nvPr/>
          </p:nvCxnSpPr>
          <p:spPr>
            <a:xfrm flipH="1">
              <a:off x="1248" y="3744"/>
              <a:ext cx="144" cy="144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0" name="Google Shape;430;p37"/>
            <p:cNvCxnSpPr/>
            <p:nvPr/>
          </p:nvCxnSpPr>
          <p:spPr>
            <a:xfrm flipH="1">
              <a:off x="1392" y="3600"/>
              <a:ext cx="240" cy="288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1" name="Google Shape;431;p37"/>
            <p:cNvCxnSpPr/>
            <p:nvPr/>
          </p:nvCxnSpPr>
          <p:spPr>
            <a:xfrm flipH="1">
              <a:off x="1632" y="3312"/>
              <a:ext cx="384" cy="576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2" name="Google Shape;432;p37"/>
            <p:cNvCxnSpPr/>
            <p:nvPr/>
          </p:nvCxnSpPr>
          <p:spPr>
            <a:xfrm flipH="1">
              <a:off x="1776" y="3072"/>
              <a:ext cx="528" cy="816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3" name="Google Shape;433;p37"/>
            <p:cNvCxnSpPr/>
            <p:nvPr/>
          </p:nvCxnSpPr>
          <p:spPr>
            <a:xfrm flipH="1">
              <a:off x="2064" y="3264"/>
              <a:ext cx="384" cy="624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4" name="Google Shape;434;p37"/>
            <p:cNvCxnSpPr/>
            <p:nvPr/>
          </p:nvCxnSpPr>
          <p:spPr>
            <a:xfrm flipH="1">
              <a:off x="2304" y="3408"/>
              <a:ext cx="336" cy="480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5" name="Google Shape;435;p37"/>
            <p:cNvCxnSpPr/>
            <p:nvPr/>
          </p:nvCxnSpPr>
          <p:spPr>
            <a:xfrm flipH="1">
              <a:off x="2640" y="3552"/>
              <a:ext cx="192" cy="336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6" name="Google Shape;436;p37"/>
            <p:cNvCxnSpPr/>
            <p:nvPr/>
          </p:nvCxnSpPr>
          <p:spPr>
            <a:xfrm flipH="1">
              <a:off x="2928" y="3696"/>
              <a:ext cx="96" cy="192"/>
            </a:xfrm>
            <a:prstGeom prst="straightConnector1">
              <a:avLst/>
            </a:prstGeom>
            <a:noFill/>
            <a:ln cap="flat" cmpd="sng" w="9525">
              <a:solidFill>
                <a:srgbClr val="66FF33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7" name="Google Shape;437;p37"/>
            <p:cNvSpPr txBox="1"/>
            <p:nvPr/>
          </p:nvSpPr>
          <p:spPr>
            <a:xfrm>
              <a:off x="1968" y="1920"/>
              <a:ext cx="766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r>
                <a:rPr b="0" baseline="-2500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(λ) </a:t>
              </a:r>
              <a:endParaRPr/>
            </a:p>
          </p:txBody>
        </p:sp>
        <p:sp>
          <p:nvSpPr>
            <p:cNvPr id="438" name="Google Shape;438;p37"/>
            <p:cNvSpPr txBox="1"/>
            <p:nvPr/>
          </p:nvSpPr>
          <p:spPr>
            <a:xfrm>
              <a:off x="3408" y="2400"/>
              <a:ext cx="686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r>
                <a:rPr b="0" baseline="-2500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b="0" i="0" lang="en-US" sz="32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(λ)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/>
          <p:nvPr>
            <p:ph type="title"/>
          </p:nvPr>
        </p:nvSpPr>
        <p:spPr>
          <a:xfrm>
            <a:off x="334962" y="1131887"/>
            <a:ext cx="7880350" cy="582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Additive Color Mixture</a:t>
            </a:r>
            <a:endParaRPr/>
          </a:p>
        </p:txBody>
      </p:sp>
      <p:sp>
        <p:nvSpPr>
          <p:cNvPr id="445" name="Google Shape;445;p38"/>
          <p:cNvSpPr txBox="1"/>
          <p:nvPr>
            <p:ph idx="1" type="body"/>
          </p:nvPr>
        </p:nvSpPr>
        <p:spPr>
          <a:xfrm>
            <a:off x="334962" y="1919287"/>
            <a:ext cx="7880350" cy="381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 (X,Y,Z) coordinates</a:t>
            </a:r>
            <a:endParaRPr/>
          </a:p>
          <a:p>
            <a:pPr indent="-20955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does this mean in terms of brightness and chrominance?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 brightness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Linear combination of chrominance in proportion of the brightness</a:t>
            </a:r>
            <a:endParaRPr/>
          </a:p>
        </p:txBody>
      </p:sp>
      <p:sp>
        <p:nvSpPr>
          <p:cNvPr id="446" name="Google Shape;446;p38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id="447" name="Google Shape;4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25" y="2336800"/>
            <a:ext cx="53340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662" y="4583112"/>
            <a:ext cx="5568950" cy="90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the RGB color?</a:t>
            </a:r>
            <a:endParaRPr/>
          </a:p>
        </p:txBody>
      </p:sp>
      <p:cxnSp>
        <p:nvCxnSpPr>
          <p:cNvPr id="455" name="Google Shape;455;p39"/>
          <p:cNvCxnSpPr/>
          <p:nvPr/>
        </p:nvCxnSpPr>
        <p:spPr>
          <a:xfrm flipH="1" rot="10800000">
            <a:off x="914400" y="22860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56" name="Google Shape;456;p39"/>
          <p:cNvCxnSpPr/>
          <p:nvPr/>
        </p:nvCxnSpPr>
        <p:spPr>
          <a:xfrm rot="10800000">
            <a:off x="914400" y="1752600"/>
            <a:ext cx="0" cy="281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57" name="Google Shape;457;p39"/>
          <p:cNvCxnSpPr/>
          <p:nvPr/>
        </p:nvCxnSpPr>
        <p:spPr>
          <a:xfrm>
            <a:off x="914400" y="4572000"/>
            <a:ext cx="388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58" name="Google Shape;458;p39"/>
          <p:cNvCxnSpPr/>
          <p:nvPr/>
        </p:nvCxnSpPr>
        <p:spPr>
          <a:xfrm>
            <a:off x="914400" y="4572000"/>
            <a:ext cx="2133600" cy="160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59" name="Google Shape;459;p39"/>
          <p:cNvCxnSpPr/>
          <p:nvPr/>
        </p:nvCxnSpPr>
        <p:spPr>
          <a:xfrm flipH="1" rot="10800000">
            <a:off x="1600200" y="16764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0" name="Google Shape;460;p39"/>
          <p:cNvCxnSpPr/>
          <p:nvPr/>
        </p:nvCxnSpPr>
        <p:spPr>
          <a:xfrm flipH="1" rot="10800000">
            <a:off x="3352800" y="16764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1" name="Google Shape;461;p39"/>
          <p:cNvCxnSpPr/>
          <p:nvPr/>
        </p:nvCxnSpPr>
        <p:spPr>
          <a:xfrm flipH="1" rot="10800000">
            <a:off x="2286000" y="44958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2" name="Google Shape;462;p39"/>
          <p:cNvCxnSpPr/>
          <p:nvPr/>
        </p:nvCxnSpPr>
        <p:spPr>
          <a:xfrm>
            <a:off x="3276600" y="39624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3" name="Google Shape;463;p39"/>
          <p:cNvCxnSpPr/>
          <p:nvPr/>
        </p:nvCxnSpPr>
        <p:spPr>
          <a:xfrm flipH="1" rot="10800000">
            <a:off x="4724400" y="22098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4" name="Google Shape;464;p39"/>
          <p:cNvCxnSpPr/>
          <p:nvPr/>
        </p:nvCxnSpPr>
        <p:spPr>
          <a:xfrm>
            <a:off x="3962400" y="16764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5" name="Google Shape;465;p39"/>
          <p:cNvCxnSpPr/>
          <p:nvPr/>
        </p:nvCxnSpPr>
        <p:spPr>
          <a:xfrm>
            <a:off x="1600200" y="22860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6" name="Google Shape;466;p39"/>
          <p:cNvCxnSpPr/>
          <p:nvPr/>
        </p:nvCxnSpPr>
        <p:spPr>
          <a:xfrm flipH="1" rot="10800000">
            <a:off x="2971800" y="22098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7" name="Google Shape;467;p39"/>
          <p:cNvCxnSpPr/>
          <p:nvPr/>
        </p:nvCxnSpPr>
        <p:spPr>
          <a:xfrm flipH="1" rot="10800000">
            <a:off x="2286000" y="28194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8" name="Google Shape;468;p39"/>
          <p:cNvCxnSpPr/>
          <p:nvPr/>
        </p:nvCxnSpPr>
        <p:spPr>
          <a:xfrm flipH="1" rot="10800000">
            <a:off x="914400" y="39624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rgbClr val="E02B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69" name="Google Shape;469;p39"/>
          <p:cNvCxnSpPr/>
          <p:nvPr/>
        </p:nvCxnSpPr>
        <p:spPr>
          <a:xfrm>
            <a:off x="914400" y="45720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rgbClr val="3333FF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70" name="Google Shape;470;p39"/>
          <p:cNvSpPr txBox="1"/>
          <p:nvPr/>
        </p:nvSpPr>
        <p:spPr>
          <a:xfrm>
            <a:off x="5241925" y="4572000"/>
            <a:ext cx="2811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X    =    X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X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X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       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i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</a:t>
            </a:r>
            <a:endParaRPr/>
          </a:p>
        </p:txBody>
      </p:sp>
      <p:sp>
        <p:nvSpPr>
          <p:cNvPr id="471" name="Google Shape;471;p39"/>
          <p:cNvSpPr txBox="1"/>
          <p:nvPr/>
        </p:nvSpPr>
        <p:spPr>
          <a:xfrm>
            <a:off x="5257800" y="4992687"/>
            <a:ext cx="28543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Y    =    Y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Y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Y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      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i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/>
          </a:p>
        </p:txBody>
      </p:sp>
      <p:sp>
        <p:nvSpPr>
          <p:cNvPr id="472" name="Google Shape;472;p39"/>
          <p:cNvSpPr txBox="1"/>
          <p:nvPr/>
        </p:nvSpPr>
        <p:spPr>
          <a:xfrm>
            <a:off x="5257800" y="5373687"/>
            <a:ext cx="27955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Z    =    Z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Z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Z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   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i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endParaRPr/>
          </a:p>
        </p:txBody>
      </p:sp>
      <p:sp>
        <p:nvSpPr>
          <p:cNvPr id="473" name="Google Shape;473;p39"/>
          <p:cNvSpPr/>
          <p:nvPr/>
        </p:nvSpPr>
        <p:spPr>
          <a:xfrm>
            <a:off x="6003925" y="44958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39"/>
          <p:cNvSpPr/>
          <p:nvPr/>
        </p:nvSpPr>
        <p:spPr>
          <a:xfrm flipH="1">
            <a:off x="7223125" y="44958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39"/>
          <p:cNvSpPr/>
          <p:nvPr/>
        </p:nvSpPr>
        <p:spPr>
          <a:xfrm flipH="1">
            <a:off x="7908925" y="4495800"/>
            <a:ext cx="244475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p39"/>
          <p:cNvSpPr/>
          <p:nvPr/>
        </p:nvSpPr>
        <p:spPr>
          <a:xfrm flipH="1">
            <a:off x="5546725" y="44958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39"/>
          <p:cNvSpPr/>
          <p:nvPr/>
        </p:nvSpPr>
        <p:spPr>
          <a:xfrm>
            <a:off x="5089525" y="44958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7604125" y="4495800"/>
            <a:ext cx="212725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9" name="Google Shape;479;p39"/>
          <p:cNvSpPr txBox="1"/>
          <p:nvPr/>
        </p:nvSpPr>
        <p:spPr>
          <a:xfrm>
            <a:off x="3657600" y="3657600"/>
            <a:ext cx="1636712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2B00"/>
              </a:buClr>
              <a:buSzPts val="2800"/>
              <a:buFont typeface="Corsiva"/>
              <a:buNone/>
            </a:pP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( X</a:t>
            </a:r>
            <a:r>
              <a:rPr b="1" baseline="-25000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,Y</a:t>
            </a:r>
            <a:r>
              <a:rPr b="1" baseline="-25000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r  </a:t>
            </a: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,Z</a:t>
            </a:r>
            <a:r>
              <a:rPr b="1" baseline="-25000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E02B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80" name="Google Shape;480;p39"/>
          <p:cNvSpPr txBox="1"/>
          <p:nvPr/>
        </p:nvSpPr>
        <p:spPr>
          <a:xfrm>
            <a:off x="1143000" y="1524000"/>
            <a:ext cx="160337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800"/>
              <a:buFont typeface="Corsiva"/>
              <a:buNone/>
            </a:pP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( X</a:t>
            </a:r>
            <a:r>
              <a:rPr b="1" baseline="-25000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,Y</a:t>
            </a:r>
            <a:r>
              <a:rPr b="1" baseline="-25000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,Z</a:t>
            </a:r>
            <a:r>
              <a:rPr b="1" baseline="-25000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66FF33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2209800" y="4953000"/>
            <a:ext cx="167005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E4"/>
              </a:buClr>
              <a:buSzPts val="2800"/>
              <a:buFont typeface="Corsiva"/>
              <a:buNone/>
            </a:pP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( X</a:t>
            </a:r>
            <a:r>
              <a:rPr b="1" baseline="-25000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,Y</a:t>
            </a:r>
            <a:r>
              <a:rPr b="1" baseline="-25000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,Z</a:t>
            </a:r>
            <a:r>
              <a:rPr b="1" baseline="-25000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00E4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482" name="Google Shape;482;p39"/>
          <p:cNvCxnSpPr/>
          <p:nvPr/>
        </p:nvCxnSpPr>
        <p:spPr>
          <a:xfrm flipH="1" rot="10800000">
            <a:off x="1524000" y="2057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3" name="Google Shape;483;p39"/>
          <p:cNvCxnSpPr/>
          <p:nvPr/>
        </p:nvCxnSpPr>
        <p:spPr>
          <a:xfrm flipH="1" rot="10800000">
            <a:off x="1371600" y="2438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4" name="Google Shape;484;p39"/>
          <p:cNvCxnSpPr/>
          <p:nvPr/>
        </p:nvCxnSpPr>
        <p:spPr>
          <a:xfrm flipH="1" rot="10800000">
            <a:off x="1295400" y="2819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5" name="Google Shape;485;p39"/>
          <p:cNvCxnSpPr/>
          <p:nvPr/>
        </p:nvCxnSpPr>
        <p:spPr>
          <a:xfrm flipH="1" rot="10800000">
            <a:off x="1143000" y="3200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6" name="Google Shape;486;p39"/>
          <p:cNvCxnSpPr/>
          <p:nvPr/>
        </p:nvCxnSpPr>
        <p:spPr>
          <a:xfrm flipH="1" rot="10800000">
            <a:off x="1066800" y="3581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7" name="Google Shape;487;p39"/>
          <p:cNvCxnSpPr/>
          <p:nvPr/>
        </p:nvCxnSpPr>
        <p:spPr>
          <a:xfrm>
            <a:off x="1447800" y="44196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8" name="Google Shape;488;p39"/>
          <p:cNvCxnSpPr/>
          <p:nvPr/>
        </p:nvCxnSpPr>
        <p:spPr>
          <a:xfrm>
            <a:off x="1905000" y="43434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9" name="Google Shape;489;p39"/>
          <p:cNvCxnSpPr/>
          <p:nvPr/>
        </p:nvCxnSpPr>
        <p:spPr>
          <a:xfrm>
            <a:off x="2362200" y="41910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0" name="Google Shape;490;p39"/>
          <p:cNvCxnSpPr/>
          <p:nvPr/>
        </p:nvCxnSpPr>
        <p:spPr>
          <a:xfrm>
            <a:off x="2895600" y="40386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1" name="Google Shape;491;p39"/>
          <p:cNvSpPr txBox="1"/>
          <p:nvPr/>
        </p:nvSpPr>
        <p:spPr>
          <a:xfrm>
            <a:off x="3184525" y="6051550"/>
            <a:ext cx="3429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endParaRPr/>
          </a:p>
        </p:txBody>
      </p:sp>
      <p:sp>
        <p:nvSpPr>
          <p:cNvPr id="492" name="Google Shape;492;p39"/>
          <p:cNvSpPr txBox="1"/>
          <p:nvPr/>
        </p:nvSpPr>
        <p:spPr>
          <a:xfrm>
            <a:off x="4610100" y="4648200"/>
            <a:ext cx="35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/>
          </a:p>
        </p:txBody>
      </p:sp>
      <p:sp>
        <p:nvSpPr>
          <p:cNvPr id="493" name="Google Shape;493;p39"/>
          <p:cNvSpPr txBox="1"/>
          <p:nvPr/>
        </p:nvSpPr>
        <p:spPr>
          <a:xfrm>
            <a:off x="762000" y="1371600"/>
            <a:ext cx="352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Color reproducibility</a:t>
            </a:r>
            <a:endParaRPr/>
          </a:p>
        </p:txBody>
      </p:sp>
      <p:sp>
        <p:nvSpPr>
          <p:cNvPr id="500" name="Google Shape;500;p40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Only a subset of the 3D CIE XYZ space called 3D color gamut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Projection of the 3D color gamut on the same plane with normal (1,1,1)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Triangle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2D color gamut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Cannot describe brightness range reproducibility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Specification Protocols</a:t>
            </a:r>
            <a:endParaRPr/>
          </a:p>
        </p:txBody>
      </p:sp>
      <p:sp>
        <p:nvSpPr>
          <p:cNvPr id="507" name="Google Shape;507;p41"/>
          <p:cNvSpPr txBox="1"/>
          <p:nvPr>
            <p:ph idx="1" type="body"/>
          </p:nvPr>
        </p:nvSpPr>
        <p:spPr>
          <a:xfrm>
            <a:off x="457200" y="1600200"/>
            <a:ext cx="39624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Brightness or Luminance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2D gamut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Large if using more saturated primaries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hromdiag2" id="508" name="Google Shape;50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752600"/>
            <a:ext cx="4524375" cy="453548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1"/>
          <p:cNvSpPr/>
          <p:nvPr/>
        </p:nvSpPr>
        <p:spPr>
          <a:xfrm>
            <a:off x="5410200" y="2743200"/>
            <a:ext cx="2209800" cy="2743200"/>
          </a:xfrm>
          <a:custGeom>
            <a:rect b="b" l="l" r="r" t="t"/>
            <a:pathLst>
              <a:path extrusionOk="0" h="1728" w="1392">
                <a:moveTo>
                  <a:pt x="0" y="0"/>
                </a:moveTo>
                <a:lnTo>
                  <a:pt x="48" y="1728"/>
                </a:lnTo>
                <a:lnTo>
                  <a:pt x="1392" y="1152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Current standards and devices</a:t>
            </a:r>
            <a:endParaRPr/>
          </a:p>
        </p:txBody>
      </p:sp>
      <p:pic>
        <p:nvPicPr>
          <p:cNvPr descr="chromchart" id="515" name="Google Shape;515;p42"/>
          <p:cNvPicPr preferRelativeResize="0"/>
          <p:nvPr/>
        </p:nvPicPr>
        <p:blipFill rotWithShape="1">
          <a:blip r:embed="rId3">
            <a:alphaModFix/>
          </a:blip>
          <a:srcRect b="18587" l="0" r="0" t="0"/>
          <a:stretch/>
        </p:blipFill>
        <p:spPr>
          <a:xfrm>
            <a:off x="352425" y="1600200"/>
            <a:ext cx="4232275" cy="451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omchart" id="516" name="Google Shape;516;p42"/>
          <p:cNvPicPr preferRelativeResize="0"/>
          <p:nvPr/>
        </p:nvPicPr>
        <p:blipFill rotWithShape="1">
          <a:blip r:embed="rId3">
            <a:alphaModFix/>
          </a:blip>
          <a:srcRect b="0" l="0" r="0" t="80551"/>
          <a:stretch/>
        </p:blipFill>
        <p:spPr>
          <a:xfrm>
            <a:off x="4572000" y="2819400"/>
            <a:ext cx="4232275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Gamut Transformation</a:t>
            </a:r>
            <a:endParaRPr/>
          </a:p>
        </p:txBody>
      </p:sp>
      <p:sp>
        <p:nvSpPr>
          <p:cNvPr id="523" name="Google Shape;523;p43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Assume linear gamma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[X Y Z 1] 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 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M [R G B 1] 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devices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[X Y Z 1] 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M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[R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1] 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[X Y Z 1] 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M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[R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1] 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[R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1]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M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-1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[X Y Z 1]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= M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-1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[R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1]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0" baseline="3000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4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Gamut Transformation</a:t>
            </a:r>
            <a:endParaRPr/>
          </a:p>
        </p:txBody>
      </p:sp>
      <p:sp>
        <p:nvSpPr>
          <p:cNvPr id="530" name="Google Shape;530;p44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get the matrix from the standard spec?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Given (Y,x,y) or (I,x,y) for the three vectors, you can compute (X,Y,Z)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(x. Y/y, Y, (1-x-y). Y/y)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(x.I, y.I, (1-x-y).I)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Does not change the color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finds the new coordinates when using the new basis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color?</a:t>
            </a:r>
            <a:endParaRPr/>
          </a:p>
        </p:txBody>
      </p:sp>
      <p:pic>
        <p:nvPicPr>
          <p:cNvPr descr="src" id="211" name="Google Shape;211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11412"/>
            <a:ext cx="4038600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" id="212" name="Google Shape;212;p1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4257" l="0" r="0" t="24258"/>
          <a:stretch/>
        </p:blipFill>
        <p:spPr>
          <a:xfrm>
            <a:off x="4800600" y="1752600"/>
            <a:ext cx="4040187" cy="391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1720850" y="5670550"/>
            <a:ext cx="1555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Illumination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6096000" y="5638800"/>
            <a:ext cx="15065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Reflectance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5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Problem</a:t>
            </a:r>
            <a:endParaRPr/>
          </a:p>
        </p:txBody>
      </p:sp>
      <p:cxnSp>
        <p:nvCxnSpPr>
          <p:cNvPr id="537" name="Google Shape;537;p45"/>
          <p:cNvCxnSpPr/>
          <p:nvPr/>
        </p:nvCxnSpPr>
        <p:spPr>
          <a:xfrm rot="10800000">
            <a:off x="609600" y="1981200"/>
            <a:ext cx="0" cy="281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38" name="Google Shape;538;p45"/>
          <p:cNvCxnSpPr/>
          <p:nvPr/>
        </p:nvCxnSpPr>
        <p:spPr>
          <a:xfrm>
            <a:off x="609600" y="4800600"/>
            <a:ext cx="31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39" name="Google Shape;539;p45"/>
          <p:cNvCxnSpPr/>
          <p:nvPr/>
        </p:nvCxnSpPr>
        <p:spPr>
          <a:xfrm>
            <a:off x="609600" y="4800600"/>
            <a:ext cx="16764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540" name="Google Shape;540;p45"/>
          <p:cNvGrpSpPr/>
          <p:nvPr/>
        </p:nvGrpSpPr>
        <p:grpSpPr>
          <a:xfrm>
            <a:off x="609600" y="1905000"/>
            <a:ext cx="4495800" cy="3429000"/>
            <a:chOff x="384" y="1200"/>
            <a:chExt cx="2832" cy="2160"/>
          </a:xfrm>
        </p:grpSpPr>
        <p:cxnSp>
          <p:nvCxnSpPr>
            <p:cNvPr id="541" name="Google Shape;541;p45"/>
            <p:cNvCxnSpPr/>
            <p:nvPr/>
          </p:nvCxnSpPr>
          <p:spPr>
            <a:xfrm flipH="1" rot="10800000">
              <a:off x="816" y="1200"/>
              <a:ext cx="1536" cy="38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 flipH="1" rot="10800000">
              <a:off x="1920" y="1200"/>
              <a:ext cx="432" cy="144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816" y="1584"/>
              <a:ext cx="912" cy="33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544" name="Google Shape;544;p45"/>
            <p:cNvGrpSpPr/>
            <p:nvPr/>
          </p:nvGrpSpPr>
          <p:grpSpPr>
            <a:xfrm>
              <a:off x="384" y="1200"/>
              <a:ext cx="2832" cy="2160"/>
              <a:chOff x="384" y="1200"/>
              <a:chExt cx="2832" cy="2160"/>
            </a:xfrm>
          </p:grpSpPr>
          <p:cxnSp>
            <p:nvCxnSpPr>
              <p:cNvPr id="545" name="Google Shape;545;p45"/>
              <p:cNvCxnSpPr/>
              <p:nvPr/>
            </p:nvCxnSpPr>
            <p:spPr>
              <a:xfrm flipH="1" rot="10800000">
                <a:off x="384" y="1584"/>
                <a:ext cx="432" cy="144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6FF33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46" name="Google Shape;546;p45"/>
              <p:cNvCxnSpPr/>
              <p:nvPr/>
            </p:nvCxnSpPr>
            <p:spPr>
              <a:xfrm flipH="1" rot="10800000">
                <a:off x="1248" y="2976"/>
                <a:ext cx="1536" cy="38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7" name="Google Shape;547;p45"/>
              <p:cNvCxnSpPr/>
              <p:nvPr/>
            </p:nvCxnSpPr>
            <p:spPr>
              <a:xfrm>
                <a:off x="1872" y="2640"/>
                <a:ext cx="912" cy="33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8" name="Google Shape;548;p45"/>
              <p:cNvCxnSpPr/>
              <p:nvPr/>
            </p:nvCxnSpPr>
            <p:spPr>
              <a:xfrm flipH="1" rot="10800000">
                <a:off x="2784" y="1536"/>
                <a:ext cx="432" cy="144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9" name="Google Shape;549;p45"/>
              <p:cNvCxnSpPr/>
              <p:nvPr/>
            </p:nvCxnSpPr>
            <p:spPr>
              <a:xfrm>
                <a:off x="2304" y="1200"/>
                <a:ext cx="912" cy="33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0" name="Google Shape;550;p45"/>
              <p:cNvCxnSpPr/>
              <p:nvPr/>
            </p:nvCxnSpPr>
            <p:spPr>
              <a:xfrm flipH="1" rot="10800000">
                <a:off x="1680" y="1536"/>
                <a:ext cx="1536" cy="38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1" name="Google Shape;551;p45"/>
              <p:cNvCxnSpPr/>
              <p:nvPr/>
            </p:nvCxnSpPr>
            <p:spPr>
              <a:xfrm flipH="1" rot="10800000">
                <a:off x="1248" y="1920"/>
                <a:ext cx="432" cy="144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2" name="Google Shape;552;p45"/>
              <p:cNvCxnSpPr/>
              <p:nvPr/>
            </p:nvCxnSpPr>
            <p:spPr>
              <a:xfrm flipH="1" rot="10800000">
                <a:off x="384" y="2640"/>
                <a:ext cx="1536" cy="38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02B00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53" name="Google Shape;553;p45"/>
              <p:cNvCxnSpPr/>
              <p:nvPr/>
            </p:nvCxnSpPr>
            <p:spPr>
              <a:xfrm>
                <a:off x="384" y="3024"/>
                <a:ext cx="912" cy="33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333FF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554" name="Google Shape;554;p45"/>
          <p:cNvGrpSpPr/>
          <p:nvPr/>
        </p:nvGrpSpPr>
        <p:grpSpPr>
          <a:xfrm>
            <a:off x="609600" y="1600200"/>
            <a:ext cx="3352800" cy="3505200"/>
            <a:chOff x="384" y="1008"/>
            <a:chExt cx="2112" cy="2208"/>
          </a:xfrm>
        </p:grpSpPr>
        <p:cxnSp>
          <p:nvCxnSpPr>
            <p:cNvPr id="555" name="Google Shape;555;p45"/>
            <p:cNvCxnSpPr/>
            <p:nvPr/>
          </p:nvCxnSpPr>
          <p:spPr>
            <a:xfrm>
              <a:off x="576" y="1632"/>
              <a:ext cx="1056" cy="19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556" name="Google Shape;556;p45"/>
            <p:cNvGrpSpPr/>
            <p:nvPr/>
          </p:nvGrpSpPr>
          <p:grpSpPr>
            <a:xfrm>
              <a:off x="384" y="1008"/>
              <a:ext cx="2112" cy="2208"/>
              <a:chOff x="384" y="1008"/>
              <a:chExt cx="2112" cy="2208"/>
            </a:xfrm>
          </p:grpSpPr>
          <p:cxnSp>
            <p:nvCxnSpPr>
              <p:cNvPr id="557" name="Google Shape;557;p45"/>
              <p:cNvCxnSpPr/>
              <p:nvPr/>
            </p:nvCxnSpPr>
            <p:spPr>
              <a:xfrm flipH="1" rot="10800000">
                <a:off x="384" y="2400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58" name="Google Shape;558;p45"/>
              <p:cNvCxnSpPr/>
              <p:nvPr/>
            </p:nvCxnSpPr>
            <p:spPr>
              <a:xfrm flipH="1" rot="10800000">
                <a:off x="384" y="1632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CC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59" name="Google Shape;559;p45"/>
              <p:cNvCxnSpPr/>
              <p:nvPr/>
            </p:nvCxnSpPr>
            <p:spPr>
              <a:xfrm>
                <a:off x="384" y="3024"/>
                <a:ext cx="1056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9E400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60" name="Google Shape;560;p45"/>
              <p:cNvCxnSpPr/>
              <p:nvPr/>
            </p:nvCxnSpPr>
            <p:spPr>
              <a:xfrm flipH="1" rot="10800000">
                <a:off x="576" y="1008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1" name="Google Shape;561;p45"/>
              <p:cNvCxnSpPr/>
              <p:nvPr/>
            </p:nvCxnSpPr>
            <p:spPr>
              <a:xfrm flipH="1" rot="10800000">
                <a:off x="1440" y="2592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2" name="Google Shape;562;p45"/>
              <p:cNvCxnSpPr/>
              <p:nvPr/>
            </p:nvCxnSpPr>
            <p:spPr>
              <a:xfrm>
                <a:off x="1440" y="1008"/>
                <a:ext cx="1056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3" name="Google Shape;563;p45"/>
              <p:cNvCxnSpPr/>
              <p:nvPr/>
            </p:nvCxnSpPr>
            <p:spPr>
              <a:xfrm>
                <a:off x="1248" y="2400"/>
                <a:ext cx="1056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4" name="Google Shape;564;p45"/>
              <p:cNvCxnSpPr/>
              <p:nvPr/>
            </p:nvCxnSpPr>
            <p:spPr>
              <a:xfrm flipH="1" rot="10800000">
                <a:off x="1248" y="1008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5" name="Google Shape;565;p45"/>
              <p:cNvCxnSpPr/>
              <p:nvPr/>
            </p:nvCxnSpPr>
            <p:spPr>
              <a:xfrm flipH="1" rot="10800000">
                <a:off x="2304" y="1200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6" name="Google Shape;566;p45"/>
              <p:cNvCxnSpPr/>
              <p:nvPr/>
            </p:nvCxnSpPr>
            <p:spPr>
              <a:xfrm flipH="1" rot="10800000">
                <a:off x="1632" y="1200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7" name="Google Shape;567;p45"/>
              <p:cNvCxnSpPr/>
              <p:nvPr/>
            </p:nvCxnSpPr>
            <p:spPr>
              <a:xfrm flipH="1" rot="10800000">
                <a:off x="1440" y="1824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568" name="Google Shape;568;p45"/>
          <p:cNvSpPr/>
          <p:nvPr/>
        </p:nvSpPr>
        <p:spPr>
          <a:xfrm>
            <a:off x="4419600" y="2971800"/>
            <a:ext cx="228600" cy="2286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Problem: Out of Gamut colors</a:t>
            </a:r>
            <a:endParaRPr/>
          </a:p>
        </p:txBody>
      </p:sp>
      <p:cxnSp>
        <p:nvCxnSpPr>
          <p:cNvPr id="575" name="Google Shape;575;p46"/>
          <p:cNvCxnSpPr/>
          <p:nvPr/>
        </p:nvCxnSpPr>
        <p:spPr>
          <a:xfrm rot="10800000">
            <a:off x="609600" y="1981200"/>
            <a:ext cx="0" cy="281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76" name="Google Shape;576;p46"/>
          <p:cNvCxnSpPr/>
          <p:nvPr/>
        </p:nvCxnSpPr>
        <p:spPr>
          <a:xfrm>
            <a:off x="609600" y="4800600"/>
            <a:ext cx="31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77" name="Google Shape;577;p46"/>
          <p:cNvCxnSpPr/>
          <p:nvPr/>
        </p:nvCxnSpPr>
        <p:spPr>
          <a:xfrm>
            <a:off x="609600" y="4800600"/>
            <a:ext cx="16764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578" name="Google Shape;578;p46"/>
          <p:cNvGrpSpPr/>
          <p:nvPr/>
        </p:nvGrpSpPr>
        <p:grpSpPr>
          <a:xfrm>
            <a:off x="609600" y="1600200"/>
            <a:ext cx="3352800" cy="3505200"/>
            <a:chOff x="384" y="1008"/>
            <a:chExt cx="2112" cy="2208"/>
          </a:xfrm>
        </p:grpSpPr>
        <p:cxnSp>
          <p:nvCxnSpPr>
            <p:cNvPr id="579" name="Google Shape;579;p46"/>
            <p:cNvCxnSpPr/>
            <p:nvPr/>
          </p:nvCxnSpPr>
          <p:spPr>
            <a:xfrm>
              <a:off x="576" y="1632"/>
              <a:ext cx="1056" cy="19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580" name="Google Shape;580;p46"/>
            <p:cNvGrpSpPr/>
            <p:nvPr/>
          </p:nvGrpSpPr>
          <p:grpSpPr>
            <a:xfrm>
              <a:off x="384" y="1008"/>
              <a:ext cx="2112" cy="2208"/>
              <a:chOff x="384" y="1008"/>
              <a:chExt cx="2112" cy="2208"/>
            </a:xfrm>
          </p:grpSpPr>
          <p:cxnSp>
            <p:nvCxnSpPr>
              <p:cNvPr id="581" name="Google Shape;581;p46"/>
              <p:cNvCxnSpPr/>
              <p:nvPr/>
            </p:nvCxnSpPr>
            <p:spPr>
              <a:xfrm flipH="1" rot="10800000">
                <a:off x="384" y="2400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82" name="Google Shape;582;p46"/>
              <p:cNvCxnSpPr/>
              <p:nvPr/>
            </p:nvCxnSpPr>
            <p:spPr>
              <a:xfrm flipH="1" rot="10800000">
                <a:off x="384" y="1632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CC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83" name="Google Shape;583;p46"/>
              <p:cNvCxnSpPr/>
              <p:nvPr/>
            </p:nvCxnSpPr>
            <p:spPr>
              <a:xfrm>
                <a:off x="384" y="3024"/>
                <a:ext cx="1056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E9E400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84" name="Google Shape;584;p46"/>
              <p:cNvCxnSpPr/>
              <p:nvPr/>
            </p:nvCxnSpPr>
            <p:spPr>
              <a:xfrm flipH="1" rot="10800000">
                <a:off x="576" y="1008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85" name="Google Shape;585;p46"/>
              <p:cNvCxnSpPr/>
              <p:nvPr/>
            </p:nvCxnSpPr>
            <p:spPr>
              <a:xfrm flipH="1" rot="10800000">
                <a:off x="1440" y="2592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86" name="Google Shape;586;p46"/>
              <p:cNvCxnSpPr/>
              <p:nvPr/>
            </p:nvCxnSpPr>
            <p:spPr>
              <a:xfrm>
                <a:off x="1440" y="1008"/>
                <a:ext cx="1056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87" name="Google Shape;587;p46"/>
              <p:cNvCxnSpPr/>
              <p:nvPr/>
            </p:nvCxnSpPr>
            <p:spPr>
              <a:xfrm>
                <a:off x="1248" y="2400"/>
                <a:ext cx="1056" cy="1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88" name="Google Shape;588;p46"/>
              <p:cNvCxnSpPr/>
              <p:nvPr/>
            </p:nvCxnSpPr>
            <p:spPr>
              <a:xfrm flipH="1" rot="10800000">
                <a:off x="1248" y="1008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89" name="Google Shape;589;p46"/>
              <p:cNvCxnSpPr/>
              <p:nvPr/>
            </p:nvCxnSpPr>
            <p:spPr>
              <a:xfrm flipH="1" rot="10800000">
                <a:off x="2304" y="1200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0" name="Google Shape;590;p46"/>
              <p:cNvCxnSpPr/>
              <p:nvPr/>
            </p:nvCxnSpPr>
            <p:spPr>
              <a:xfrm flipH="1" rot="10800000">
                <a:off x="1632" y="1200"/>
                <a:ext cx="864" cy="62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1" name="Google Shape;591;p46"/>
              <p:cNvCxnSpPr/>
              <p:nvPr/>
            </p:nvCxnSpPr>
            <p:spPr>
              <a:xfrm flipH="1" rot="10800000">
                <a:off x="1440" y="1824"/>
                <a:ext cx="192" cy="139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592" name="Google Shape;592;p46"/>
          <p:cNvCxnSpPr/>
          <p:nvPr/>
        </p:nvCxnSpPr>
        <p:spPr>
          <a:xfrm>
            <a:off x="609600" y="4800600"/>
            <a:ext cx="3048000" cy="533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93" name="Google Shape;593;p46"/>
          <p:cNvCxnSpPr/>
          <p:nvPr/>
        </p:nvCxnSpPr>
        <p:spPr>
          <a:xfrm flipH="1" rot="10800000">
            <a:off x="609600" y="4038600"/>
            <a:ext cx="1066800" cy="762000"/>
          </a:xfrm>
          <a:prstGeom prst="straightConnector1">
            <a:avLst/>
          </a:prstGeom>
          <a:noFill/>
          <a:ln cap="flat" cmpd="sng" w="28575">
            <a:solidFill>
              <a:srgbClr val="6600FF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94" name="Google Shape;594;p46"/>
          <p:cNvCxnSpPr/>
          <p:nvPr/>
        </p:nvCxnSpPr>
        <p:spPr>
          <a:xfrm flipH="1" rot="10800000">
            <a:off x="609600" y="3276600"/>
            <a:ext cx="228600" cy="1447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95" name="Google Shape;595;p46"/>
          <p:cNvCxnSpPr/>
          <p:nvPr/>
        </p:nvCxnSpPr>
        <p:spPr>
          <a:xfrm>
            <a:off x="1600200" y="4038600"/>
            <a:ext cx="281940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6" name="Google Shape;596;p46"/>
          <p:cNvCxnSpPr/>
          <p:nvPr/>
        </p:nvCxnSpPr>
        <p:spPr>
          <a:xfrm flipH="1" rot="10800000">
            <a:off x="3505200" y="4572000"/>
            <a:ext cx="914400" cy="76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7" name="Google Shape;597;p46"/>
          <p:cNvCxnSpPr/>
          <p:nvPr/>
        </p:nvCxnSpPr>
        <p:spPr>
          <a:xfrm>
            <a:off x="838200" y="3276600"/>
            <a:ext cx="2971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8" name="Google Shape;598;p46"/>
          <p:cNvCxnSpPr/>
          <p:nvPr/>
        </p:nvCxnSpPr>
        <p:spPr>
          <a:xfrm>
            <a:off x="1752600" y="2514600"/>
            <a:ext cx="28194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9" name="Google Shape;599;p46"/>
          <p:cNvCxnSpPr/>
          <p:nvPr/>
        </p:nvCxnSpPr>
        <p:spPr>
          <a:xfrm flipH="1" rot="10800000">
            <a:off x="3733800" y="3200400"/>
            <a:ext cx="8382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0" name="Google Shape;600;p46"/>
          <p:cNvCxnSpPr/>
          <p:nvPr/>
        </p:nvCxnSpPr>
        <p:spPr>
          <a:xfrm flipH="1" rot="10800000">
            <a:off x="914400" y="2514600"/>
            <a:ext cx="914400" cy="685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1" name="Google Shape;601;p46"/>
          <p:cNvCxnSpPr/>
          <p:nvPr/>
        </p:nvCxnSpPr>
        <p:spPr>
          <a:xfrm flipH="1" rot="10800000">
            <a:off x="3581400" y="3810000"/>
            <a:ext cx="228600" cy="1447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2" name="Google Shape;602;p46"/>
          <p:cNvCxnSpPr/>
          <p:nvPr/>
        </p:nvCxnSpPr>
        <p:spPr>
          <a:xfrm flipH="1" rot="10800000">
            <a:off x="4419600" y="3124200"/>
            <a:ext cx="228600" cy="1447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3" name="Google Shape;603;p46"/>
          <p:cNvCxnSpPr/>
          <p:nvPr/>
        </p:nvCxnSpPr>
        <p:spPr>
          <a:xfrm flipH="1" rot="10800000">
            <a:off x="1600200" y="2590800"/>
            <a:ext cx="228600" cy="1371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04" name="Google Shape;604;p46"/>
          <p:cNvSpPr/>
          <p:nvPr/>
        </p:nvSpPr>
        <p:spPr>
          <a:xfrm>
            <a:off x="4419600" y="2971800"/>
            <a:ext cx="228600" cy="2286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 flipH="1" rot="10800000">
            <a:off x="685800" y="3124200"/>
            <a:ext cx="3733800" cy="1676400"/>
          </a:xfrm>
          <a:prstGeom prst="straightConnector1">
            <a:avLst/>
          </a:prstGeom>
          <a:noFill/>
          <a:ln cap="flat" cmpd="sng" w="38100">
            <a:solidFill>
              <a:srgbClr val="E02B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Gamut Matching</a:t>
            </a:r>
            <a:endParaRPr/>
          </a:p>
        </p:txBody>
      </p:sp>
      <p:sp>
        <p:nvSpPr>
          <p:cNvPr id="612" name="Google Shape;612;p47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Find a common color gamut defined by R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G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B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Find the common function M</a:t>
            </a:r>
            <a:r>
              <a:rPr b="0" baseline="-25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endParaRPr/>
          </a:p>
          <a:p>
            <a:pPr indent="-325437" lvl="1" marL="66992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[X Y Z 1]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M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[R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1]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any device i</a:t>
            </a:r>
            <a:endParaRPr/>
          </a:p>
          <a:p>
            <a:pPr indent="-325437" lvl="1" marL="66992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[R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1]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M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-1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[R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 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b="0" baseline="-25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1]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Two gamut</a:t>
            </a:r>
            <a:endParaRPr/>
          </a:p>
        </p:txBody>
      </p:sp>
      <p:pic>
        <p:nvPicPr>
          <p:cNvPr descr="twogamuts" id="619" name="Google Shape;61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400" y="1600200"/>
            <a:ext cx="6197600" cy="468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9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Find their intersection</a:t>
            </a:r>
            <a:endParaRPr/>
          </a:p>
        </p:txBody>
      </p:sp>
      <p:pic>
        <p:nvPicPr>
          <p:cNvPr descr="intersectgamut" id="626" name="Google Shape;62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575" y="1598612"/>
            <a:ext cx="6161087" cy="461486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9"/>
          <p:cNvSpPr txBox="1"/>
          <p:nvPr/>
        </p:nvSpPr>
        <p:spPr>
          <a:xfrm>
            <a:off x="3422650" y="6262687"/>
            <a:ext cx="3435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not be a parallelopipped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0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Find the common gamut</a:t>
            </a:r>
            <a:endParaRPr/>
          </a:p>
        </p:txBody>
      </p:sp>
      <p:pic>
        <p:nvPicPr>
          <p:cNvPr descr="commongamut" id="634" name="Google Shape;6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562" y="1598612"/>
            <a:ext cx="6124575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1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Find the mapping function</a:t>
            </a:r>
            <a:endParaRPr/>
          </a:p>
        </p:txBody>
      </p:sp>
      <p:pic>
        <p:nvPicPr>
          <p:cNvPr descr="commonfunc" id="640" name="Google Shape;64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562" y="1598612"/>
            <a:ext cx="6124575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2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Gamut Mapping</a:t>
            </a:r>
            <a:endParaRPr/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Changing the actual colors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Mapping color in one gamut to another in the new gamut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just dealing with two devices, may choose to move colors from one gamut to another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gamma function?</a:t>
            </a:r>
            <a:endParaRPr/>
          </a:p>
        </p:txBody>
      </p:sp>
      <p:cxnSp>
        <p:nvCxnSpPr>
          <p:cNvPr id="653" name="Google Shape;653;p53"/>
          <p:cNvCxnSpPr/>
          <p:nvPr/>
        </p:nvCxnSpPr>
        <p:spPr>
          <a:xfrm flipH="1" rot="10800000">
            <a:off x="914400" y="22860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54" name="Google Shape;654;p53"/>
          <p:cNvCxnSpPr/>
          <p:nvPr/>
        </p:nvCxnSpPr>
        <p:spPr>
          <a:xfrm rot="10800000">
            <a:off x="914400" y="1752600"/>
            <a:ext cx="0" cy="281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55" name="Google Shape;655;p53"/>
          <p:cNvCxnSpPr/>
          <p:nvPr/>
        </p:nvCxnSpPr>
        <p:spPr>
          <a:xfrm>
            <a:off x="914400" y="4572000"/>
            <a:ext cx="31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56" name="Google Shape;656;p53"/>
          <p:cNvCxnSpPr/>
          <p:nvPr/>
        </p:nvCxnSpPr>
        <p:spPr>
          <a:xfrm>
            <a:off x="914400" y="4572000"/>
            <a:ext cx="2133600" cy="160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57" name="Google Shape;657;p53"/>
          <p:cNvCxnSpPr/>
          <p:nvPr/>
        </p:nvCxnSpPr>
        <p:spPr>
          <a:xfrm flipH="1" rot="10800000">
            <a:off x="1600200" y="16764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8" name="Google Shape;658;p53"/>
          <p:cNvCxnSpPr/>
          <p:nvPr/>
        </p:nvCxnSpPr>
        <p:spPr>
          <a:xfrm flipH="1" rot="10800000">
            <a:off x="3352800" y="16764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9" name="Google Shape;659;p53"/>
          <p:cNvCxnSpPr/>
          <p:nvPr/>
        </p:nvCxnSpPr>
        <p:spPr>
          <a:xfrm flipH="1" rot="10800000">
            <a:off x="2286000" y="44958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0" name="Google Shape;660;p53"/>
          <p:cNvCxnSpPr/>
          <p:nvPr/>
        </p:nvCxnSpPr>
        <p:spPr>
          <a:xfrm>
            <a:off x="3276600" y="39624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1" name="Google Shape;661;p53"/>
          <p:cNvCxnSpPr/>
          <p:nvPr/>
        </p:nvCxnSpPr>
        <p:spPr>
          <a:xfrm flipH="1" rot="10800000">
            <a:off x="4724400" y="22098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2" name="Google Shape;662;p53"/>
          <p:cNvCxnSpPr/>
          <p:nvPr/>
        </p:nvCxnSpPr>
        <p:spPr>
          <a:xfrm>
            <a:off x="3962400" y="16764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3" name="Google Shape;663;p53"/>
          <p:cNvCxnSpPr/>
          <p:nvPr/>
        </p:nvCxnSpPr>
        <p:spPr>
          <a:xfrm>
            <a:off x="1600200" y="22860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4" name="Google Shape;664;p53"/>
          <p:cNvCxnSpPr/>
          <p:nvPr/>
        </p:nvCxnSpPr>
        <p:spPr>
          <a:xfrm flipH="1" rot="10800000">
            <a:off x="2971800" y="22098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5" name="Google Shape;665;p53"/>
          <p:cNvCxnSpPr/>
          <p:nvPr/>
        </p:nvCxnSpPr>
        <p:spPr>
          <a:xfrm flipH="1" rot="10800000">
            <a:off x="2286000" y="2819400"/>
            <a:ext cx="685800" cy="228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6" name="Google Shape;666;p53"/>
          <p:cNvCxnSpPr/>
          <p:nvPr/>
        </p:nvCxnSpPr>
        <p:spPr>
          <a:xfrm flipH="1" rot="10800000">
            <a:off x="914400" y="3962400"/>
            <a:ext cx="2438400" cy="609600"/>
          </a:xfrm>
          <a:prstGeom prst="straightConnector1">
            <a:avLst/>
          </a:prstGeom>
          <a:noFill/>
          <a:ln cap="flat" cmpd="sng" w="28575">
            <a:solidFill>
              <a:srgbClr val="E02B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67" name="Google Shape;667;p53"/>
          <p:cNvCxnSpPr/>
          <p:nvPr/>
        </p:nvCxnSpPr>
        <p:spPr>
          <a:xfrm>
            <a:off x="914400" y="4572000"/>
            <a:ext cx="1447800" cy="533400"/>
          </a:xfrm>
          <a:prstGeom prst="straightConnector1">
            <a:avLst/>
          </a:prstGeom>
          <a:noFill/>
          <a:ln cap="flat" cmpd="sng" w="28575">
            <a:solidFill>
              <a:srgbClr val="3333FF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68" name="Google Shape;668;p53"/>
          <p:cNvSpPr txBox="1"/>
          <p:nvPr/>
        </p:nvSpPr>
        <p:spPr>
          <a:xfrm>
            <a:off x="4937125" y="4495800"/>
            <a:ext cx="33067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X    =    X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X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X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       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h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 i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</p:txBody>
      </p:sp>
      <p:sp>
        <p:nvSpPr>
          <p:cNvPr id="669" name="Google Shape;669;p53"/>
          <p:cNvSpPr txBox="1"/>
          <p:nvPr/>
        </p:nvSpPr>
        <p:spPr>
          <a:xfrm>
            <a:off x="4953000" y="4916487"/>
            <a:ext cx="33480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Y    =    Y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Y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Y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      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h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( i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)</a:t>
            </a:r>
            <a:endParaRPr/>
          </a:p>
        </p:txBody>
      </p:sp>
      <p:sp>
        <p:nvSpPr>
          <p:cNvPr id="670" name="Google Shape;670;p53"/>
          <p:cNvSpPr txBox="1"/>
          <p:nvPr/>
        </p:nvSpPr>
        <p:spPr>
          <a:xfrm>
            <a:off x="4953000" y="5297487"/>
            <a:ext cx="3294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Z    =    Z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Z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Z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   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h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( i </a:t>
            </a:r>
            <a:r>
              <a:rPr b="0" baseline="-2500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0" i="1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</p:txBody>
      </p:sp>
      <p:sp>
        <p:nvSpPr>
          <p:cNvPr id="671" name="Google Shape;671;p53"/>
          <p:cNvSpPr/>
          <p:nvPr/>
        </p:nvSpPr>
        <p:spPr>
          <a:xfrm>
            <a:off x="5699125" y="44196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2" name="Google Shape;672;p53"/>
          <p:cNvSpPr/>
          <p:nvPr/>
        </p:nvSpPr>
        <p:spPr>
          <a:xfrm flipH="1">
            <a:off x="6918325" y="44196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3" name="Google Shape;673;p53"/>
          <p:cNvSpPr/>
          <p:nvPr/>
        </p:nvSpPr>
        <p:spPr>
          <a:xfrm flipH="1">
            <a:off x="8061325" y="4419600"/>
            <a:ext cx="244475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4" name="Google Shape;674;p53"/>
          <p:cNvSpPr/>
          <p:nvPr/>
        </p:nvSpPr>
        <p:spPr>
          <a:xfrm flipH="1">
            <a:off x="5241925" y="44196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5" name="Google Shape;675;p53"/>
          <p:cNvSpPr/>
          <p:nvPr/>
        </p:nvSpPr>
        <p:spPr>
          <a:xfrm>
            <a:off x="4784725" y="4419600"/>
            <a:ext cx="228600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6" name="Google Shape;676;p53"/>
          <p:cNvSpPr/>
          <p:nvPr/>
        </p:nvSpPr>
        <p:spPr>
          <a:xfrm>
            <a:off x="7299325" y="4419600"/>
            <a:ext cx="212725" cy="1600200"/>
          </a:xfrm>
          <a:custGeom>
            <a:rect b="b" l="l" r="r" t="t"/>
            <a:pathLst>
              <a:path extrusionOk="0" h="816" w="144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53"/>
          <p:cNvSpPr txBox="1"/>
          <p:nvPr/>
        </p:nvSpPr>
        <p:spPr>
          <a:xfrm>
            <a:off x="3657600" y="3657600"/>
            <a:ext cx="1636712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2B00"/>
              </a:buClr>
              <a:buSzPts val="2800"/>
              <a:buFont typeface="Corsiva"/>
              <a:buNone/>
            </a:pP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( X</a:t>
            </a:r>
            <a:r>
              <a:rPr b="1" baseline="-25000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,Y</a:t>
            </a:r>
            <a:r>
              <a:rPr b="1" baseline="-25000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r  </a:t>
            </a: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,Z</a:t>
            </a:r>
            <a:r>
              <a:rPr b="1" baseline="-25000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r </a:t>
            </a:r>
            <a:r>
              <a:rPr b="1" i="0" lang="en-US" sz="2800" u="none">
                <a:solidFill>
                  <a:srgbClr val="E02B00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E02B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78" name="Google Shape;678;p53"/>
          <p:cNvSpPr txBox="1"/>
          <p:nvPr/>
        </p:nvSpPr>
        <p:spPr>
          <a:xfrm>
            <a:off x="1143000" y="1524000"/>
            <a:ext cx="160337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800"/>
              <a:buFont typeface="Corsiva"/>
              <a:buNone/>
            </a:pP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( X</a:t>
            </a:r>
            <a:r>
              <a:rPr b="1" baseline="-25000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,Y</a:t>
            </a:r>
            <a:r>
              <a:rPr b="1" baseline="-25000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g</a:t>
            </a: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,Z</a:t>
            </a:r>
            <a:r>
              <a:rPr b="1" baseline="-25000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g </a:t>
            </a:r>
            <a:r>
              <a:rPr b="1" i="0" lang="en-US" sz="2800" u="non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66FF33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79" name="Google Shape;679;p53"/>
          <p:cNvSpPr txBox="1"/>
          <p:nvPr/>
        </p:nvSpPr>
        <p:spPr>
          <a:xfrm>
            <a:off x="2209800" y="4953000"/>
            <a:ext cx="167005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E4"/>
              </a:buClr>
              <a:buSzPts val="2800"/>
              <a:buFont typeface="Corsiva"/>
              <a:buNone/>
            </a:pP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( X</a:t>
            </a:r>
            <a:r>
              <a:rPr b="1" baseline="-25000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,Y</a:t>
            </a:r>
            <a:r>
              <a:rPr b="1" baseline="-25000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,Z</a:t>
            </a:r>
            <a:r>
              <a:rPr b="1" baseline="-25000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b </a:t>
            </a:r>
            <a:r>
              <a:rPr b="1" i="0" lang="en-US" sz="2800" u="none">
                <a:solidFill>
                  <a:srgbClr val="0000E4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00E4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680" name="Google Shape;680;p53"/>
          <p:cNvCxnSpPr/>
          <p:nvPr/>
        </p:nvCxnSpPr>
        <p:spPr>
          <a:xfrm flipH="1" rot="10800000">
            <a:off x="1447800" y="22098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1" name="Google Shape;681;p53"/>
          <p:cNvCxnSpPr/>
          <p:nvPr/>
        </p:nvCxnSpPr>
        <p:spPr>
          <a:xfrm flipH="1" rot="10800000">
            <a:off x="1295400" y="27432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2" name="Google Shape;682;p53"/>
          <p:cNvCxnSpPr/>
          <p:nvPr/>
        </p:nvCxnSpPr>
        <p:spPr>
          <a:xfrm flipH="1" rot="10800000">
            <a:off x="1143000" y="3200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3" name="Google Shape;683;p53"/>
          <p:cNvCxnSpPr/>
          <p:nvPr/>
        </p:nvCxnSpPr>
        <p:spPr>
          <a:xfrm flipH="1" rot="10800000">
            <a:off x="1066800" y="35814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4" name="Google Shape;684;p53"/>
          <p:cNvCxnSpPr/>
          <p:nvPr/>
        </p:nvCxnSpPr>
        <p:spPr>
          <a:xfrm flipH="1" rot="10800000">
            <a:off x="990600" y="3810000"/>
            <a:ext cx="2438400" cy="609600"/>
          </a:xfrm>
          <a:prstGeom prst="straightConnector1">
            <a:avLst/>
          </a:prstGeom>
          <a:noFill/>
          <a:ln cap="flat" cmpd="sng" w="1905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5" name="Google Shape;685;p53"/>
          <p:cNvCxnSpPr/>
          <p:nvPr/>
        </p:nvCxnSpPr>
        <p:spPr>
          <a:xfrm>
            <a:off x="1219200" y="44958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6" name="Google Shape;686;p53"/>
          <p:cNvCxnSpPr/>
          <p:nvPr/>
        </p:nvCxnSpPr>
        <p:spPr>
          <a:xfrm>
            <a:off x="1600200" y="44196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7" name="Google Shape;687;p53"/>
          <p:cNvCxnSpPr/>
          <p:nvPr/>
        </p:nvCxnSpPr>
        <p:spPr>
          <a:xfrm>
            <a:off x="2286000" y="42672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8" name="Google Shape;688;p53"/>
          <p:cNvCxnSpPr/>
          <p:nvPr/>
        </p:nvCxnSpPr>
        <p:spPr>
          <a:xfrm>
            <a:off x="2743200" y="4114800"/>
            <a:ext cx="1447800" cy="533400"/>
          </a:xfrm>
          <a:prstGeom prst="straightConnector1">
            <a:avLst/>
          </a:prstGeom>
          <a:noFill/>
          <a:ln cap="flat" cmpd="sng" w="19050">
            <a:solidFill>
              <a:srgbClr val="E02B0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4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Tone Mapping Operator</a:t>
            </a:r>
            <a:endParaRPr/>
          </a:p>
        </p:txBody>
      </p:sp>
      <p:sp>
        <p:nvSpPr>
          <p:cNvPr id="694" name="Google Shape;694;p54"/>
          <p:cNvSpPr txBox="1"/>
          <p:nvPr>
            <p:ph idx="1" type="body"/>
          </p:nvPr>
        </p:nvSpPr>
        <p:spPr>
          <a:xfrm>
            <a:off x="228600" y="1524000"/>
            <a:ext cx="3048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the input value maps to output intensity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Affects brightness, contrast and saturation</a:t>
            </a:r>
            <a:endParaRPr/>
          </a:p>
        </p:txBody>
      </p:sp>
      <p:pic>
        <p:nvPicPr>
          <p:cNvPr descr="lintmap" id="695" name="Google Shape;695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1676400"/>
            <a:ext cx="56134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hancetmap" id="696" name="Google Shape;696;p5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4114800"/>
            <a:ext cx="5530850" cy="224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color stimuli?</a:t>
            </a:r>
            <a:endParaRPr/>
          </a:p>
        </p:txBody>
      </p:sp>
      <p:pic>
        <p:nvPicPr>
          <p:cNvPr descr="src" id="221" name="Google Shape;22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11412"/>
            <a:ext cx="4038600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" id="222" name="Google Shape;222;p1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4257" l="0" r="0" t="24258"/>
          <a:stretch/>
        </p:blipFill>
        <p:spPr>
          <a:xfrm>
            <a:off x="4800600" y="1752600"/>
            <a:ext cx="4040187" cy="391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1720850" y="5670550"/>
            <a:ext cx="1555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Illumination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6096000" y="5638800"/>
            <a:ext cx="15065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Reflectance</a:t>
            </a: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4383087" y="3155950"/>
            <a:ext cx="4175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Tone Mapping Operator</a:t>
            </a:r>
            <a:endParaRPr/>
          </a:p>
        </p:txBody>
      </p:sp>
      <p:sp>
        <p:nvSpPr>
          <p:cNvPr id="702" name="Google Shape;702;p55"/>
          <p:cNvSpPr txBox="1"/>
          <p:nvPr>
            <p:ph idx="1" type="body"/>
          </p:nvPr>
        </p:nvSpPr>
        <p:spPr>
          <a:xfrm>
            <a:off x="228600" y="1524000"/>
            <a:ext cx="3048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the input value maps to output intensity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Affects brightness, contrast and saturation</a:t>
            </a:r>
            <a:endParaRPr/>
          </a:p>
        </p:txBody>
      </p:sp>
      <p:pic>
        <p:nvPicPr>
          <p:cNvPr descr="gammaless1" id="703" name="Google Shape;70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1676400"/>
            <a:ext cx="5665787" cy="223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mmamore1" id="704" name="Google Shape;704;p5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4038600"/>
            <a:ext cx="5686425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6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Transfer Function</a:t>
            </a:r>
            <a:endParaRPr/>
          </a:p>
        </p:txBody>
      </p:sp>
      <p:sp>
        <p:nvSpPr>
          <p:cNvPr id="710" name="Google Shape;710;p56"/>
          <p:cNvSpPr txBox="1"/>
          <p:nvPr>
            <p:ph idx="1" type="body"/>
          </p:nvPr>
        </p:nvSpPr>
        <p:spPr>
          <a:xfrm>
            <a:off x="381000" y="16002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Monotonic, smooth with no flat regions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Brightness and contrast controls</a:t>
            </a:r>
            <a:endParaRPr/>
          </a:p>
        </p:txBody>
      </p:sp>
      <p:pic>
        <p:nvPicPr>
          <p:cNvPr id="711" name="Google Shape;711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352800"/>
            <a:ext cx="8583612" cy="186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7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Image Correction</a:t>
            </a:r>
            <a:endParaRPr/>
          </a:p>
        </p:txBody>
      </p:sp>
      <p:pic>
        <p:nvPicPr>
          <p:cNvPr descr="imgcorrection" id="717" name="Google Shape;717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828800"/>
            <a:ext cx="3757612" cy="46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8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Color Balance</a:t>
            </a:r>
            <a:endParaRPr/>
          </a:p>
        </p:txBody>
      </p:sp>
      <p:sp>
        <p:nvSpPr>
          <p:cNvPr id="723" name="Google Shape;723;p58"/>
          <p:cNvSpPr txBox="1"/>
          <p:nvPr>
            <p:ph idx="1" type="body"/>
          </p:nvPr>
        </p:nvSpPr>
        <p:spPr>
          <a:xfrm>
            <a:off x="457200" y="1600200"/>
            <a:ext cx="441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Relative proportions of primaries while forming a color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Affects hue, saturation and brightness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be changed by changing the transfer function</a:t>
            </a:r>
            <a:endParaRPr/>
          </a:p>
        </p:txBody>
      </p:sp>
      <p:pic>
        <p:nvPicPr>
          <p:cNvPr descr="colbalance" id="724" name="Google Shape;724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075" y="1600200"/>
            <a:ext cx="37655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9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Color Balancing</a:t>
            </a:r>
            <a:endParaRPr/>
          </a:p>
        </p:txBody>
      </p:sp>
      <p:pic>
        <p:nvPicPr>
          <p:cNvPr descr="colbal" id="730" name="Google Shape;730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219200"/>
            <a:ext cx="3867150" cy="542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0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Quantization</a:t>
            </a:r>
            <a:endParaRPr/>
          </a:p>
        </p:txBody>
      </p:sp>
      <p:sp>
        <p:nvSpPr>
          <p:cNvPr id="736" name="Google Shape;736;p60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Digitization of color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Gray scale – infinite grays between 0 and 1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 bit representation – 256 levels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range of grays represented by a single value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value is assigned to one of k values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Choose number of levels and range of each level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1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Quantization Error</a:t>
            </a:r>
            <a:endParaRPr/>
          </a:p>
        </p:txBody>
      </p:sp>
      <p:cxnSp>
        <p:nvCxnSpPr>
          <p:cNvPr id="742" name="Google Shape;742;p61"/>
          <p:cNvCxnSpPr/>
          <p:nvPr/>
        </p:nvCxnSpPr>
        <p:spPr>
          <a:xfrm>
            <a:off x="990600" y="1752600"/>
            <a:ext cx="0" cy="396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none"/>
          </a:ln>
        </p:spPr>
      </p:cxnSp>
      <p:cxnSp>
        <p:nvCxnSpPr>
          <p:cNvPr id="743" name="Google Shape;743;p61"/>
          <p:cNvCxnSpPr/>
          <p:nvPr/>
        </p:nvCxnSpPr>
        <p:spPr>
          <a:xfrm>
            <a:off x="990600" y="5715000"/>
            <a:ext cx="31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4" name="Google Shape;744;p61"/>
          <p:cNvCxnSpPr/>
          <p:nvPr/>
        </p:nvCxnSpPr>
        <p:spPr>
          <a:xfrm>
            <a:off x="1676400" y="5943600"/>
            <a:ext cx="91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45" name="Google Shape;745;p61"/>
          <p:cNvSpPr txBox="1"/>
          <p:nvPr/>
        </p:nvSpPr>
        <p:spPr>
          <a:xfrm>
            <a:off x="2590800" y="5791200"/>
            <a:ext cx="323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46" name="Google Shape;746;p61"/>
          <p:cNvSpPr txBox="1"/>
          <p:nvPr/>
        </p:nvSpPr>
        <p:spPr>
          <a:xfrm>
            <a:off x="228600" y="2438400"/>
            <a:ext cx="654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Q(g)</a:t>
            </a:r>
            <a:endParaRPr/>
          </a:p>
        </p:txBody>
      </p:sp>
      <p:sp>
        <p:nvSpPr>
          <p:cNvPr id="747" name="Google Shape;747;p61"/>
          <p:cNvSpPr/>
          <p:nvPr/>
        </p:nvSpPr>
        <p:spPr>
          <a:xfrm>
            <a:off x="990600" y="3962400"/>
            <a:ext cx="1143000" cy="1295400"/>
          </a:xfrm>
          <a:custGeom>
            <a:rect b="b" l="l" r="r" t="t"/>
            <a:pathLst>
              <a:path extrusionOk="0" h="384" w="768">
                <a:moveTo>
                  <a:pt x="0" y="384"/>
                </a:moveTo>
                <a:lnTo>
                  <a:pt x="240" y="384"/>
                </a:lnTo>
                <a:lnTo>
                  <a:pt x="240" y="192"/>
                </a:lnTo>
                <a:lnTo>
                  <a:pt x="528" y="192"/>
                </a:lnTo>
                <a:lnTo>
                  <a:pt x="528" y="0"/>
                </a:lnTo>
                <a:lnTo>
                  <a:pt x="768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8" name="Google Shape;748;p61"/>
          <p:cNvSpPr/>
          <p:nvPr/>
        </p:nvSpPr>
        <p:spPr>
          <a:xfrm>
            <a:off x="2133600" y="2057400"/>
            <a:ext cx="1295400" cy="1219200"/>
          </a:xfrm>
          <a:custGeom>
            <a:rect b="b" l="l" r="r" t="t"/>
            <a:pathLst>
              <a:path extrusionOk="0" h="384" w="768">
                <a:moveTo>
                  <a:pt x="0" y="384"/>
                </a:moveTo>
                <a:lnTo>
                  <a:pt x="240" y="384"/>
                </a:lnTo>
                <a:lnTo>
                  <a:pt x="240" y="192"/>
                </a:lnTo>
                <a:lnTo>
                  <a:pt x="528" y="192"/>
                </a:lnTo>
                <a:lnTo>
                  <a:pt x="528" y="0"/>
                </a:lnTo>
                <a:lnTo>
                  <a:pt x="768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49" name="Google Shape;749;p61"/>
          <p:cNvCxnSpPr/>
          <p:nvPr/>
        </p:nvCxnSpPr>
        <p:spPr>
          <a:xfrm>
            <a:off x="2133600" y="3276600"/>
            <a:ext cx="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0" name="Google Shape;750;p61"/>
          <p:cNvCxnSpPr/>
          <p:nvPr/>
        </p:nvCxnSpPr>
        <p:spPr>
          <a:xfrm>
            <a:off x="3505200" y="2057400"/>
            <a:ext cx="2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1" name="Google Shape;751;p61"/>
          <p:cNvCxnSpPr/>
          <p:nvPr/>
        </p:nvCxnSpPr>
        <p:spPr>
          <a:xfrm>
            <a:off x="990600" y="3505200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2" name="Google Shape;752;p61"/>
          <p:cNvCxnSpPr/>
          <p:nvPr/>
        </p:nvCxnSpPr>
        <p:spPr>
          <a:xfrm>
            <a:off x="2438400" y="3276600"/>
            <a:ext cx="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53" name="Google Shape;753;p61"/>
          <p:cNvSpPr txBox="1"/>
          <p:nvPr/>
        </p:nvSpPr>
        <p:spPr>
          <a:xfrm>
            <a:off x="2590800" y="3124200"/>
            <a:ext cx="2190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Quantization Error</a:t>
            </a:r>
            <a:endParaRPr/>
          </a:p>
        </p:txBody>
      </p:sp>
      <p:sp>
        <p:nvSpPr>
          <p:cNvPr id="754" name="Google Shape;754;p61"/>
          <p:cNvSpPr txBox="1"/>
          <p:nvPr/>
        </p:nvSpPr>
        <p:spPr>
          <a:xfrm>
            <a:off x="5057775" y="1828800"/>
            <a:ext cx="33909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 Quantization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Error = ½ Step Size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61"/>
          <p:cNvCxnSpPr/>
          <p:nvPr/>
        </p:nvCxnSpPr>
        <p:spPr>
          <a:xfrm>
            <a:off x="1981200" y="3962400"/>
            <a:ext cx="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756" name="Google Shape;756;p61"/>
          <p:cNvCxnSpPr/>
          <p:nvPr/>
        </p:nvCxnSpPr>
        <p:spPr>
          <a:xfrm>
            <a:off x="1828800" y="45720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57" name="Google Shape;757;p61"/>
          <p:cNvSpPr txBox="1"/>
          <p:nvPr/>
        </p:nvSpPr>
        <p:spPr>
          <a:xfrm>
            <a:off x="2178050" y="4114800"/>
            <a:ext cx="1200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Size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2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Is it constant across all levels?</a:t>
            </a:r>
            <a:endParaRPr/>
          </a:p>
        </p:txBody>
      </p:sp>
      <p:sp>
        <p:nvSpPr>
          <p:cNvPr id="763" name="Google Shape;763;p62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Only when linear transfer function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non-linear transfer function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Quantization error changes with input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Gamma Function</a:t>
            </a:r>
            <a:endParaRPr/>
          </a:p>
        </p:txBody>
      </p:sp>
      <p:sp>
        <p:nvSpPr>
          <p:cNvPr id="769" name="Google Shape;769;p63"/>
          <p:cNvSpPr txBox="1"/>
          <p:nvPr>
            <p:ph idx="1" type="body"/>
          </p:nvPr>
        </p:nvSpPr>
        <p:spPr>
          <a:xfrm>
            <a:off x="152400" y="1600200"/>
            <a:ext cx="4876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a gamma transfer function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= I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γ</a:t>
            </a:r>
            <a:endParaRPr/>
          </a:p>
        </p:txBody>
      </p:sp>
      <p:cxnSp>
        <p:nvCxnSpPr>
          <p:cNvPr id="770" name="Google Shape;770;p63"/>
          <p:cNvCxnSpPr/>
          <p:nvPr/>
        </p:nvCxnSpPr>
        <p:spPr>
          <a:xfrm rot="10800000">
            <a:off x="5257800" y="2438400"/>
            <a:ext cx="0" cy="31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71" name="Google Shape;771;p63"/>
          <p:cNvCxnSpPr/>
          <p:nvPr/>
        </p:nvCxnSpPr>
        <p:spPr>
          <a:xfrm>
            <a:off x="5257800" y="5562600"/>
            <a:ext cx="350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72" name="Google Shape;772;p63"/>
          <p:cNvSpPr/>
          <p:nvPr/>
        </p:nvSpPr>
        <p:spPr>
          <a:xfrm>
            <a:off x="5257800" y="2819400"/>
            <a:ext cx="2819400" cy="2743200"/>
          </a:xfrm>
          <a:custGeom>
            <a:rect b="b" l="l" r="r" t="t"/>
            <a:pathLst>
              <a:path extrusionOk="0" h="1728" w="1776">
                <a:moveTo>
                  <a:pt x="0" y="1728"/>
                </a:moveTo>
                <a:cubicBezTo>
                  <a:pt x="212" y="1704"/>
                  <a:pt x="424" y="1680"/>
                  <a:pt x="576" y="1632"/>
                </a:cubicBezTo>
                <a:cubicBezTo>
                  <a:pt x="728" y="1584"/>
                  <a:pt x="824" y="1504"/>
                  <a:pt x="912" y="1440"/>
                </a:cubicBezTo>
                <a:cubicBezTo>
                  <a:pt x="1000" y="1376"/>
                  <a:pt x="1032" y="1328"/>
                  <a:pt x="1104" y="1248"/>
                </a:cubicBezTo>
                <a:cubicBezTo>
                  <a:pt x="1176" y="1168"/>
                  <a:pt x="1264" y="1080"/>
                  <a:pt x="1344" y="960"/>
                </a:cubicBezTo>
                <a:cubicBezTo>
                  <a:pt x="1424" y="840"/>
                  <a:pt x="1512" y="688"/>
                  <a:pt x="1584" y="528"/>
                </a:cubicBezTo>
                <a:cubicBezTo>
                  <a:pt x="1656" y="368"/>
                  <a:pt x="1744" y="88"/>
                  <a:pt x="1776" y="0"/>
                </a:cubicBezTo>
              </a:path>
            </a:pathLst>
          </a:custGeom>
          <a:noFill/>
          <a:ln cap="flat" cmpd="sng" w="2857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3" name="Google Shape;773;p63"/>
          <p:cNvSpPr txBox="1"/>
          <p:nvPr/>
        </p:nvSpPr>
        <p:spPr>
          <a:xfrm>
            <a:off x="6889750" y="4800600"/>
            <a:ext cx="1898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Display Gamma</a:t>
            </a:r>
            <a:endParaRPr/>
          </a:p>
        </p:txBody>
      </p:sp>
      <p:cxnSp>
        <p:nvCxnSpPr>
          <p:cNvPr id="774" name="Google Shape;774;p63"/>
          <p:cNvCxnSpPr/>
          <p:nvPr/>
        </p:nvCxnSpPr>
        <p:spPr>
          <a:xfrm>
            <a:off x="6019800" y="5715000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75" name="Google Shape;775;p63"/>
          <p:cNvCxnSpPr/>
          <p:nvPr/>
        </p:nvCxnSpPr>
        <p:spPr>
          <a:xfrm rot="10800000">
            <a:off x="5105400" y="4648200"/>
            <a:ext cx="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76" name="Google Shape;776;p63"/>
          <p:cNvSpPr txBox="1"/>
          <p:nvPr/>
        </p:nvSpPr>
        <p:spPr>
          <a:xfrm>
            <a:off x="6858000" y="5562600"/>
            <a:ext cx="1746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Intensity</a:t>
            </a:r>
            <a:endParaRPr/>
          </a:p>
        </p:txBody>
      </p:sp>
      <p:sp>
        <p:nvSpPr>
          <p:cNvPr id="777" name="Google Shape;777;p63"/>
          <p:cNvSpPr txBox="1"/>
          <p:nvPr/>
        </p:nvSpPr>
        <p:spPr>
          <a:xfrm rot="-5400000">
            <a:off x="4015581" y="3452018"/>
            <a:ext cx="193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Intensity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4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Non-Uniform Quantization</a:t>
            </a:r>
            <a:endParaRPr/>
          </a:p>
        </p:txBody>
      </p:sp>
      <p:sp>
        <p:nvSpPr>
          <p:cNvPr id="783" name="Google Shape;783;p64"/>
          <p:cNvSpPr txBox="1"/>
          <p:nvPr>
            <p:ph idx="1" type="body"/>
          </p:nvPr>
        </p:nvSpPr>
        <p:spPr>
          <a:xfrm>
            <a:off x="152400" y="1600200"/>
            <a:ext cx="4648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 how quantization changes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Non-uniform step size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Maximum Error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½ of maximum step size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of levels is the color resolution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of bits</a:t>
            </a:r>
            <a:endParaRPr/>
          </a:p>
        </p:txBody>
      </p:sp>
      <p:cxnSp>
        <p:nvCxnSpPr>
          <p:cNvPr id="784" name="Google Shape;784;p64"/>
          <p:cNvCxnSpPr/>
          <p:nvPr/>
        </p:nvCxnSpPr>
        <p:spPr>
          <a:xfrm rot="10800000">
            <a:off x="5257800" y="2438400"/>
            <a:ext cx="0" cy="31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85" name="Google Shape;785;p64"/>
          <p:cNvCxnSpPr/>
          <p:nvPr/>
        </p:nvCxnSpPr>
        <p:spPr>
          <a:xfrm>
            <a:off x="5257800" y="5562600"/>
            <a:ext cx="350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86" name="Google Shape;786;p64"/>
          <p:cNvSpPr/>
          <p:nvPr/>
        </p:nvSpPr>
        <p:spPr>
          <a:xfrm>
            <a:off x="5257800" y="2514600"/>
            <a:ext cx="2971800" cy="3048000"/>
          </a:xfrm>
          <a:custGeom>
            <a:rect b="b" l="l" r="r" t="t"/>
            <a:pathLst>
              <a:path extrusionOk="0" h="1728" w="1776">
                <a:moveTo>
                  <a:pt x="0" y="1728"/>
                </a:moveTo>
                <a:cubicBezTo>
                  <a:pt x="212" y="1704"/>
                  <a:pt x="424" y="1680"/>
                  <a:pt x="576" y="1632"/>
                </a:cubicBezTo>
                <a:cubicBezTo>
                  <a:pt x="728" y="1584"/>
                  <a:pt x="824" y="1504"/>
                  <a:pt x="912" y="1440"/>
                </a:cubicBezTo>
                <a:cubicBezTo>
                  <a:pt x="1000" y="1376"/>
                  <a:pt x="1032" y="1328"/>
                  <a:pt x="1104" y="1248"/>
                </a:cubicBezTo>
                <a:cubicBezTo>
                  <a:pt x="1176" y="1168"/>
                  <a:pt x="1264" y="1080"/>
                  <a:pt x="1344" y="960"/>
                </a:cubicBezTo>
                <a:cubicBezTo>
                  <a:pt x="1424" y="840"/>
                  <a:pt x="1512" y="688"/>
                  <a:pt x="1584" y="528"/>
                </a:cubicBezTo>
                <a:cubicBezTo>
                  <a:pt x="1656" y="368"/>
                  <a:pt x="1744" y="88"/>
                  <a:pt x="1776" y="0"/>
                </a:cubicBezTo>
              </a:path>
            </a:pathLst>
          </a:custGeom>
          <a:noFill/>
          <a:ln cap="flat" cmpd="sng" w="2857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7" name="Google Shape;787;p64"/>
          <p:cNvSpPr txBox="1"/>
          <p:nvPr/>
        </p:nvSpPr>
        <p:spPr>
          <a:xfrm>
            <a:off x="6172200" y="2514600"/>
            <a:ext cx="1898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Display Gamma</a:t>
            </a:r>
            <a:endParaRPr/>
          </a:p>
        </p:txBody>
      </p:sp>
      <p:cxnSp>
        <p:nvCxnSpPr>
          <p:cNvPr id="788" name="Google Shape;788;p64"/>
          <p:cNvCxnSpPr/>
          <p:nvPr/>
        </p:nvCxnSpPr>
        <p:spPr>
          <a:xfrm>
            <a:off x="6019800" y="5715000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89" name="Google Shape;789;p64"/>
          <p:cNvCxnSpPr/>
          <p:nvPr/>
        </p:nvCxnSpPr>
        <p:spPr>
          <a:xfrm rot="10800000">
            <a:off x="5105400" y="4648200"/>
            <a:ext cx="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90" name="Google Shape;790;p64"/>
          <p:cNvSpPr txBox="1"/>
          <p:nvPr/>
        </p:nvSpPr>
        <p:spPr>
          <a:xfrm>
            <a:off x="6858000" y="5562600"/>
            <a:ext cx="1746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Intensity</a:t>
            </a:r>
            <a:endParaRPr/>
          </a:p>
        </p:txBody>
      </p:sp>
      <p:sp>
        <p:nvSpPr>
          <p:cNvPr id="791" name="Google Shape;791;p64"/>
          <p:cNvSpPr txBox="1"/>
          <p:nvPr/>
        </p:nvSpPr>
        <p:spPr>
          <a:xfrm rot="-5400000">
            <a:off x="4015581" y="3452018"/>
            <a:ext cx="193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Intensity</a:t>
            </a:r>
            <a:endParaRPr/>
          </a:p>
        </p:txBody>
      </p:sp>
      <p:cxnSp>
        <p:nvCxnSpPr>
          <p:cNvPr id="792" name="Google Shape;792;p64"/>
          <p:cNvCxnSpPr/>
          <p:nvPr/>
        </p:nvCxnSpPr>
        <p:spPr>
          <a:xfrm>
            <a:off x="5867400" y="5486400"/>
            <a:ext cx="304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93" name="Google Shape;793;p64"/>
          <p:cNvCxnSpPr/>
          <p:nvPr/>
        </p:nvCxnSpPr>
        <p:spPr>
          <a:xfrm rot="10800000">
            <a:off x="6172200" y="5334000"/>
            <a:ext cx="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94" name="Google Shape;794;p64"/>
          <p:cNvSpPr/>
          <p:nvPr/>
        </p:nvSpPr>
        <p:spPr>
          <a:xfrm>
            <a:off x="6172200" y="4648200"/>
            <a:ext cx="1447800" cy="762000"/>
          </a:xfrm>
          <a:custGeom>
            <a:rect b="b" l="l" r="r" t="t"/>
            <a:pathLst>
              <a:path extrusionOk="0" h="528" w="1008">
                <a:moveTo>
                  <a:pt x="0" y="528"/>
                </a:moveTo>
                <a:lnTo>
                  <a:pt x="240" y="528"/>
                </a:lnTo>
                <a:lnTo>
                  <a:pt x="240" y="432"/>
                </a:lnTo>
                <a:lnTo>
                  <a:pt x="432" y="432"/>
                </a:lnTo>
                <a:lnTo>
                  <a:pt x="432" y="288"/>
                </a:lnTo>
                <a:lnTo>
                  <a:pt x="672" y="288"/>
                </a:lnTo>
                <a:lnTo>
                  <a:pt x="672" y="0"/>
                </a:lnTo>
                <a:lnTo>
                  <a:pt x="1008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5" name="Google Shape;795;p64"/>
          <p:cNvSpPr/>
          <p:nvPr/>
        </p:nvSpPr>
        <p:spPr>
          <a:xfrm>
            <a:off x="7467600" y="3276600"/>
            <a:ext cx="914400" cy="1371600"/>
          </a:xfrm>
          <a:custGeom>
            <a:rect b="b" l="l" r="r" t="t"/>
            <a:pathLst>
              <a:path extrusionOk="0" h="864" w="576">
                <a:moveTo>
                  <a:pt x="0" y="864"/>
                </a:moveTo>
                <a:lnTo>
                  <a:pt x="0" y="624"/>
                </a:lnTo>
                <a:lnTo>
                  <a:pt x="336" y="624"/>
                </a:lnTo>
                <a:lnTo>
                  <a:pt x="336" y="0"/>
                </a:lnTo>
                <a:lnTo>
                  <a:pt x="576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Types of Color Stimuli</a:t>
            </a:r>
            <a:endParaRPr/>
          </a:p>
        </p:txBody>
      </p:sp>
      <p:pic>
        <p:nvPicPr>
          <p:cNvPr id="231" name="Google Shape;23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325" y="2184400"/>
            <a:ext cx="7897812" cy="320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5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Color Resolution</a:t>
            </a:r>
            <a:endParaRPr/>
          </a:p>
        </p:txBody>
      </p:sp>
      <p:pic>
        <p:nvPicPr>
          <p:cNvPr descr="8lvlimg" id="801" name="Google Shape;80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00200"/>
            <a:ext cx="1974850" cy="2020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logimg" id="802" name="Google Shape;802;p6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600200"/>
            <a:ext cx="1987550" cy="2017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lvlimg" id="803" name="Google Shape;80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4600" y="1600200"/>
            <a:ext cx="1947862" cy="199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lvlimg" id="804" name="Google Shape;804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1600200"/>
            <a:ext cx="1981200" cy="2020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2lvlimg" id="805" name="Google Shape;805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1800" y="4114800"/>
            <a:ext cx="1965325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4lvlimg" id="806" name="Google Shape;806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0" y="4114800"/>
            <a:ext cx="1990725" cy="202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5"/>
          <p:cNvSpPr txBox="1"/>
          <p:nvPr/>
        </p:nvSpPr>
        <p:spPr>
          <a:xfrm>
            <a:off x="685800" y="3581400"/>
            <a:ext cx="1682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Analog Image</a:t>
            </a:r>
            <a:endParaRPr/>
          </a:p>
        </p:txBody>
      </p:sp>
      <p:sp>
        <p:nvSpPr>
          <p:cNvPr id="808" name="Google Shape;808;p65"/>
          <p:cNvSpPr txBox="1"/>
          <p:nvPr/>
        </p:nvSpPr>
        <p:spPr>
          <a:xfrm>
            <a:off x="3009900" y="3581400"/>
            <a:ext cx="996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Steps</a:t>
            </a:r>
            <a:endParaRPr/>
          </a:p>
        </p:txBody>
      </p:sp>
      <p:sp>
        <p:nvSpPr>
          <p:cNvPr id="809" name="Google Shape;809;p65"/>
          <p:cNvSpPr txBox="1"/>
          <p:nvPr/>
        </p:nvSpPr>
        <p:spPr>
          <a:xfrm>
            <a:off x="5105400" y="3581400"/>
            <a:ext cx="996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Steps</a:t>
            </a:r>
            <a:endParaRPr/>
          </a:p>
        </p:txBody>
      </p:sp>
      <p:sp>
        <p:nvSpPr>
          <p:cNvPr id="810" name="Google Shape;810;p65"/>
          <p:cNvSpPr txBox="1"/>
          <p:nvPr/>
        </p:nvSpPr>
        <p:spPr>
          <a:xfrm>
            <a:off x="7099300" y="3581400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Steps</a:t>
            </a:r>
            <a:endParaRPr/>
          </a:p>
        </p:txBody>
      </p:sp>
      <p:sp>
        <p:nvSpPr>
          <p:cNvPr id="811" name="Google Shape;811;p65"/>
          <p:cNvSpPr txBox="1"/>
          <p:nvPr/>
        </p:nvSpPr>
        <p:spPr>
          <a:xfrm>
            <a:off x="7023100" y="6096000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 Steps</a:t>
            </a:r>
            <a:endParaRPr/>
          </a:p>
        </p:txBody>
      </p:sp>
      <p:sp>
        <p:nvSpPr>
          <p:cNvPr id="812" name="Google Shape;812;p65"/>
          <p:cNvSpPr txBox="1"/>
          <p:nvPr/>
        </p:nvSpPr>
        <p:spPr>
          <a:xfrm>
            <a:off x="5041900" y="6096000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 Steps</a:t>
            </a:r>
            <a:endParaRPr/>
          </a:p>
        </p:txBody>
      </p:sp>
      <p:sp>
        <p:nvSpPr>
          <p:cNvPr id="813" name="Google Shape;813;p65"/>
          <p:cNvSpPr txBox="1"/>
          <p:nvPr/>
        </p:nvSpPr>
        <p:spPr>
          <a:xfrm>
            <a:off x="914400" y="4800600"/>
            <a:ext cx="30686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Quantization Artifacts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6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Dithering</a:t>
            </a:r>
            <a:endParaRPr/>
          </a:p>
        </p:txBody>
      </p:sp>
      <p:sp>
        <p:nvSpPr>
          <p:cNvPr id="819" name="Google Shape;819;p66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if the color resolution is low?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Newsprint – Bi-level, only black and white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we expand the # of colors?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Spatial integration of eye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Trading off spatial resolution for intensity resolution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ither5" id="820" name="Google Shape;82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029200"/>
            <a:ext cx="7394575" cy="130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7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Dithering</a:t>
            </a:r>
            <a:endParaRPr/>
          </a:p>
        </p:txBody>
      </p:sp>
      <p:sp>
        <p:nvSpPr>
          <p:cNvPr id="826" name="Google Shape;826;p67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Represented by a dither matrix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nxn pixels, bi-level intensity, can produce n</a:t>
            </a:r>
            <a:r>
              <a:rPr b="0" baseline="3000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+1 intensities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more than two levels – k levels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(k-1) +1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Used for increasing the color resolution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ither5" id="827" name="Google Shape;82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029200"/>
            <a:ext cx="7394575" cy="1306512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67"/>
          <p:cNvSpPr/>
          <p:nvPr/>
        </p:nvSpPr>
        <p:spPr>
          <a:xfrm>
            <a:off x="7696200" y="685800"/>
            <a:ext cx="152400" cy="914400"/>
          </a:xfrm>
          <a:custGeom>
            <a:rect b="b" l="l" r="r" t="t"/>
            <a:pathLst>
              <a:path extrusionOk="0" h="912" w="144">
                <a:moveTo>
                  <a:pt x="144" y="0"/>
                </a:moveTo>
                <a:lnTo>
                  <a:pt x="0" y="0"/>
                </a:lnTo>
                <a:lnTo>
                  <a:pt x="0" y="912"/>
                </a:lnTo>
                <a:lnTo>
                  <a:pt x="144" y="912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9" name="Google Shape;829;p67"/>
          <p:cNvSpPr/>
          <p:nvPr/>
        </p:nvSpPr>
        <p:spPr>
          <a:xfrm flipH="1">
            <a:off x="8305800" y="685800"/>
            <a:ext cx="228600" cy="914400"/>
          </a:xfrm>
          <a:custGeom>
            <a:rect b="b" l="l" r="r" t="t"/>
            <a:pathLst>
              <a:path extrusionOk="0" h="912" w="144">
                <a:moveTo>
                  <a:pt x="144" y="0"/>
                </a:moveTo>
                <a:lnTo>
                  <a:pt x="0" y="0"/>
                </a:lnTo>
                <a:lnTo>
                  <a:pt x="0" y="912"/>
                </a:lnTo>
                <a:lnTo>
                  <a:pt x="144" y="912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0" name="Google Shape;830;p67"/>
          <p:cNvSpPr txBox="1"/>
          <p:nvPr/>
        </p:nvSpPr>
        <p:spPr>
          <a:xfrm>
            <a:off x="7696200" y="609600"/>
            <a:ext cx="76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b="0" i="0" lang="en-US" sz="24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0   2</a:t>
            </a:r>
            <a:endParaRPr/>
          </a:p>
        </p:txBody>
      </p:sp>
      <p:sp>
        <p:nvSpPr>
          <p:cNvPr id="831" name="Google Shape;831;p67"/>
          <p:cNvSpPr txBox="1"/>
          <p:nvPr/>
        </p:nvSpPr>
        <p:spPr>
          <a:xfrm>
            <a:off x="7696200" y="1066800"/>
            <a:ext cx="776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b="0" i="0" lang="en-US" sz="24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1    3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8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Dithering</a:t>
            </a:r>
            <a:endParaRPr/>
          </a:p>
        </p:txBody>
      </p:sp>
      <p:sp>
        <p:nvSpPr>
          <p:cNvPr id="837" name="Google Shape;837;p68"/>
          <p:cNvSpPr txBox="1"/>
          <p:nvPr>
            <p:ph idx="1" type="body"/>
          </p:nvPr>
        </p:nvSpPr>
        <p:spPr>
          <a:xfrm>
            <a:off x="381000" y="1600200"/>
            <a:ext cx="8574087" cy="430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more than two levels – k levels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baseline="3000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(k-1) +1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k = 4 (0,1,2,3) and n=2</a:t>
            </a:r>
            <a:endParaRPr/>
          </a:p>
        </p:txBody>
      </p:sp>
      <p:pic>
        <p:nvPicPr>
          <p:cNvPr descr="dither13" id="838" name="Google Shape;83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352800"/>
            <a:ext cx="8308975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9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Examples</a:t>
            </a:r>
            <a:endParaRPr/>
          </a:p>
        </p:txBody>
      </p:sp>
      <p:pic>
        <p:nvPicPr>
          <p:cNvPr descr="dither" id="844" name="Google Shape;844;p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74812"/>
            <a:ext cx="5813425" cy="23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69"/>
          <p:cNvSpPr txBox="1"/>
          <p:nvPr/>
        </p:nvSpPr>
        <p:spPr>
          <a:xfrm>
            <a:off x="762000" y="3124200"/>
            <a:ext cx="1295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itherartifacts" id="846" name="Google Shape;84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3581400"/>
            <a:ext cx="226695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9"/>
          <p:cNvSpPr txBox="1"/>
          <p:nvPr/>
        </p:nvSpPr>
        <p:spPr>
          <a:xfrm>
            <a:off x="2743200" y="5410200"/>
            <a:ext cx="38036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tone and details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(Intensity and Spatial Resolution)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0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Subtractive Color System</a:t>
            </a:r>
            <a:endParaRPr/>
          </a:p>
        </p:txBody>
      </p:sp>
      <p:sp>
        <p:nvSpPr>
          <p:cNvPr id="853" name="Google Shape;853;p70"/>
          <p:cNvSpPr txBox="1"/>
          <p:nvPr>
            <p:ph idx="1" type="body"/>
          </p:nvPr>
        </p:nvSpPr>
        <p:spPr>
          <a:xfrm>
            <a:off x="381000" y="1295400"/>
            <a:ext cx="502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Layers of cyan, yellow and magenta dyes</a:t>
            </a:r>
            <a:endParaRPr/>
          </a:p>
          <a:p>
            <a:pPr indent="-325437" lvl="1" marL="6699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Absorb red, blue and green light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Depends on the illuminant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 as absorption filter</a:t>
            </a:r>
            <a:endParaRPr/>
          </a:p>
          <a:p>
            <a:pPr indent="-325437" lvl="1" marL="66992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Ideally block filters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Overlaying all the three dyes absorbs all wavelengths creating black</a:t>
            </a:r>
            <a:endParaRPr/>
          </a:p>
        </p:txBody>
      </p:sp>
      <p:pic>
        <p:nvPicPr>
          <p:cNvPr id="854" name="Google Shape;854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600200"/>
            <a:ext cx="2816225" cy="46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1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Creation of a color</a:t>
            </a:r>
            <a:endParaRPr/>
          </a:p>
        </p:txBody>
      </p:sp>
      <p:sp>
        <p:nvSpPr>
          <p:cNvPr id="860" name="Google Shape;860;p71"/>
          <p:cNvSpPr txBox="1"/>
          <p:nvPr>
            <p:ph idx="1" type="body"/>
          </p:nvPr>
        </p:nvSpPr>
        <p:spPr>
          <a:xfrm>
            <a:off x="457200" y="1600200"/>
            <a:ext cx="45720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CMY = (1, 1, 1) – RGB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(0.25, 0.5, 0.75) = (1, 1, 1) – (0.75, 0.5, 0.25)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works only for block filters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1" name="Google Shape;861;p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524000"/>
            <a:ext cx="2970212" cy="45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72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Real Fiilters</a:t>
            </a:r>
            <a:endParaRPr/>
          </a:p>
        </p:txBody>
      </p:sp>
      <p:sp>
        <p:nvSpPr>
          <p:cNvPr id="867" name="Google Shape;867;p72"/>
          <p:cNvSpPr txBox="1"/>
          <p:nvPr>
            <p:ph idx="1" type="body"/>
          </p:nvPr>
        </p:nvSpPr>
        <p:spPr>
          <a:xfrm>
            <a:off x="381000" y="1600200"/>
            <a:ext cx="4572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 not block filters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Cross talk across different filters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Due to ink impurities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Grays should be formed by equal amount of three primaries</a:t>
            </a:r>
            <a:endParaRPr/>
          </a:p>
          <a:p>
            <a:pPr indent="-325437" lvl="1" marL="66992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Seldom happens</a:t>
            </a:r>
            <a:endParaRPr/>
          </a:p>
        </p:txBody>
      </p:sp>
      <p:pic>
        <p:nvPicPr>
          <p:cNvPr id="868" name="Google Shape;868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524000"/>
            <a:ext cx="3409950" cy="4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Why use black?</a:t>
            </a:r>
            <a:endParaRPr/>
          </a:p>
        </p:txBody>
      </p:sp>
      <p:sp>
        <p:nvSpPr>
          <p:cNvPr id="874" name="Google Shape;874;p73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Better contrast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of inexpensive black in place of expensive colored dyes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Superimposing multiple dyes cause tearing of wet paper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 for key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an independent primary</a:t>
            </a:r>
            <a:endParaRPr/>
          </a:p>
          <a:p>
            <a:pPr indent="-325437" lvl="1" marL="669925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Hence makes dark colors darker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4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Gray Balancing</a:t>
            </a:r>
            <a:endParaRPr/>
          </a:p>
        </p:txBody>
      </p:sp>
      <p:sp>
        <p:nvSpPr>
          <p:cNvPr id="880" name="Google Shape;880;p74"/>
          <p:cNvSpPr txBox="1"/>
          <p:nvPr>
            <p:ph idx="1" type="body"/>
          </p:nvPr>
        </p:nvSpPr>
        <p:spPr>
          <a:xfrm>
            <a:off x="381000" y="16002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first step in printing is to decide how much of GCR to be used for the neutral grays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However, every gray needs to be decided separately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Called gray balancing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done by iteration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simple tristimulus model to decide components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Perceived Color</a:t>
            </a:r>
            <a:endParaRPr/>
          </a:p>
        </p:txBody>
      </p:sp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319087" y="1836737"/>
            <a:ext cx="78962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response generated by a stimulus in the cones gives the perceived color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Three responses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87" y="3227387"/>
            <a:ext cx="78946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5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Dependency on Content</a:t>
            </a:r>
            <a:endParaRPr/>
          </a:p>
        </p:txBody>
      </p:sp>
      <p:sp>
        <p:nvSpPr>
          <p:cNvPr id="886" name="Google Shape;886;p75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Discussed content independent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also be done by understanding the color distribution of the particular content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non-linear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Computations on Color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457200" y="1600200"/>
            <a:ext cx="8229600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Very difficult using spectrums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we have some sort of coordinate space to define color?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0" y="-38100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Tristimulus Values</a:t>
            </a:r>
            <a:endParaRPr/>
          </a:p>
        </p:txBody>
      </p:sp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381000" y="1600200"/>
            <a:ext cx="853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Integration over wavelength</a:t>
            </a:r>
            <a:endParaRPr/>
          </a:p>
        </p:txBody>
      </p:sp>
      <p:grpSp>
        <p:nvGrpSpPr>
          <p:cNvPr id="255" name="Google Shape;255;p23"/>
          <p:cNvGrpSpPr/>
          <p:nvPr/>
        </p:nvGrpSpPr>
        <p:grpSpPr>
          <a:xfrm>
            <a:off x="990600" y="2133600"/>
            <a:ext cx="6516687" cy="1204912"/>
            <a:chOff x="624" y="1344"/>
            <a:chExt cx="4105" cy="759"/>
          </a:xfrm>
        </p:grpSpPr>
        <p:sp>
          <p:nvSpPr>
            <p:cNvPr id="256" name="Google Shape;256;p23"/>
            <p:cNvSpPr txBox="1"/>
            <p:nvPr/>
          </p:nvSpPr>
          <p:spPr>
            <a:xfrm>
              <a:off x="624" y="1494"/>
              <a:ext cx="4105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000"/>
                <a:buFont typeface="Bookman Old Style"/>
                <a:buNone/>
              </a:pPr>
              <a:r>
                <a:rPr b="0" i="1" lang="en-US" sz="4000" u="none">
                  <a:solidFill>
                    <a:schemeClr val="dk2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X</a:t>
              </a:r>
              <a:r>
                <a:rPr b="0" i="0" lang="en-US" sz="4000" u="none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 = ∫C(λ)x(λ)  = ∑ C(λ)x(λ)</a:t>
              </a:r>
              <a:endParaRPr/>
            </a:p>
          </p:txBody>
        </p:sp>
        <p:sp>
          <p:nvSpPr>
            <p:cNvPr id="257" name="Google Shape;257;p23"/>
            <p:cNvSpPr txBox="1"/>
            <p:nvPr/>
          </p:nvSpPr>
          <p:spPr>
            <a:xfrm>
              <a:off x="3408" y="1872"/>
              <a:ext cx="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λ=400</a:t>
              </a: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3408" y="1344"/>
              <a:ext cx="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λ=700</a:t>
              </a:r>
              <a:endParaRPr/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1200" y="1872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</a:t>
              </a:r>
              <a:endParaRPr/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990600" y="3352800"/>
            <a:ext cx="6499225" cy="1204912"/>
            <a:chOff x="624" y="1344"/>
            <a:chExt cx="4094" cy="759"/>
          </a:xfrm>
        </p:grpSpPr>
        <p:sp>
          <p:nvSpPr>
            <p:cNvPr id="261" name="Google Shape;261;p23"/>
            <p:cNvSpPr txBox="1"/>
            <p:nvPr/>
          </p:nvSpPr>
          <p:spPr>
            <a:xfrm>
              <a:off x="624" y="1494"/>
              <a:ext cx="409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000"/>
                <a:buFont typeface="Bookman Old Style"/>
                <a:buNone/>
              </a:pPr>
              <a:r>
                <a:rPr b="0" i="1" lang="en-US" sz="4000" u="none">
                  <a:solidFill>
                    <a:schemeClr val="dk2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Y</a:t>
              </a:r>
              <a:r>
                <a:rPr b="0" i="0" lang="en-US" sz="4000" u="none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 = ∫C(λ)y(λ)  = ∑ C(λ)y(λ)</a:t>
              </a:r>
              <a:endParaRPr/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3408" y="1872"/>
              <a:ext cx="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λ=400</a:t>
              </a:r>
              <a:endParaRPr/>
            </a:p>
          </p:txBody>
        </p:sp>
        <p:sp>
          <p:nvSpPr>
            <p:cNvPr id="263" name="Google Shape;263;p23"/>
            <p:cNvSpPr txBox="1"/>
            <p:nvPr/>
          </p:nvSpPr>
          <p:spPr>
            <a:xfrm>
              <a:off x="3408" y="1344"/>
              <a:ext cx="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λ=700</a:t>
              </a:r>
              <a:endParaRPr/>
            </a:p>
          </p:txBody>
        </p:sp>
        <p:sp>
          <p:nvSpPr>
            <p:cNvPr id="264" name="Google Shape;264;p23"/>
            <p:cNvSpPr txBox="1"/>
            <p:nvPr/>
          </p:nvSpPr>
          <p:spPr>
            <a:xfrm>
              <a:off x="1200" y="1872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</a:t>
              </a:r>
              <a:endParaRPr/>
            </a:p>
          </p:txBody>
        </p:sp>
      </p:grpSp>
      <p:grpSp>
        <p:nvGrpSpPr>
          <p:cNvPr id="265" name="Google Shape;265;p23"/>
          <p:cNvGrpSpPr/>
          <p:nvPr/>
        </p:nvGrpSpPr>
        <p:grpSpPr>
          <a:xfrm>
            <a:off x="990600" y="4648200"/>
            <a:ext cx="6435725" cy="1204912"/>
            <a:chOff x="624" y="1344"/>
            <a:chExt cx="4054" cy="759"/>
          </a:xfrm>
        </p:grpSpPr>
        <p:sp>
          <p:nvSpPr>
            <p:cNvPr id="266" name="Google Shape;266;p23"/>
            <p:cNvSpPr txBox="1"/>
            <p:nvPr/>
          </p:nvSpPr>
          <p:spPr>
            <a:xfrm>
              <a:off x="624" y="1494"/>
              <a:ext cx="405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000"/>
                <a:buFont typeface="Bookman Old Style"/>
                <a:buNone/>
              </a:pPr>
              <a:r>
                <a:rPr b="0" i="0" lang="en-US" sz="4000" u="none">
                  <a:solidFill>
                    <a:schemeClr val="dk2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Z</a:t>
              </a:r>
              <a:r>
                <a:rPr b="0" i="0" lang="en-US" sz="4000" u="none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 = ∫C(λ)z(λ)  = ∑ C(λ)z(λ)</a:t>
              </a:r>
              <a:endParaRPr/>
            </a:p>
          </p:txBody>
        </p:sp>
        <p:sp>
          <p:nvSpPr>
            <p:cNvPr id="267" name="Google Shape;267;p23"/>
            <p:cNvSpPr txBox="1"/>
            <p:nvPr/>
          </p:nvSpPr>
          <p:spPr>
            <a:xfrm>
              <a:off x="3408" y="1872"/>
              <a:ext cx="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λ=400</a:t>
              </a:r>
              <a:endParaRPr/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3408" y="1344"/>
              <a:ext cx="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λ=700</a:t>
              </a:r>
              <a:endParaRPr/>
            </a:p>
          </p:txBody>
        </p:sp>
        <p:sp>
          <p:nvSpPr>
            <p:cNvPr id="269" name="Google Shape;269;p23"/>
            <p:cNvSpPr txBox="1"/>
            <p:nvPr/>
          </p:nvSpPr>
          <p:spPr>
            <a:xfrm>
              <a:off x="1200" y="1872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λ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type="title"/>
          </p:nvPr>
        </p:nvSpPr>
        <p:spPr>
          <a:xfrm>
            <a:off x="319087" y="1131887"/>
            <a:ext cx="78962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b="0" i="0" lang="en-US" sz="4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CIE XYZ Space</a:t>
            </a:r>
            <a:endParaRPr/>
          </a:p>
        </p:txBody>
      </p:sp>
      <p:sp>
        <p:nvSpPr>
          <p:cNvPr id="276" name="Google Shape;276;p24"/>
          <p:cNvSpPr txBox="1"/>
          <p:nvPr>
            <p:ph idx="1" type="body"/>
          </p:nvPr>
        </p:nvSpPr>
        <p:spPr>
          <a:xfrm>
            <a:off x="319087" y="2008187"/>
            <a:ext cx="4751387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Real colors span a sub-set of the XYZ space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different stimuli can have same XYZ values</a:t>
            </a:r>
            <a:endParaRPr/>
          </a:p>
          <a:p>
            <a:pPr indent="-242886" lvl="1" marL="5016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Metamerism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87" y="1509712"/>
            <a:ext cx="3349625" cy="449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